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9"/>
  </p:notesMasterIdLst>
  <p:sldIdLst>
    <p:sldId id="287" r:id="rId2"/>
    <p:sldId id="289" r:id="rId3"/>
    <p:sldId id="257" r:id="rId4"/>
    <p:sldId id="258" r:id="rId5"/>
    <p:sldId id="265" r:id="rId6"/>
    <p:sldId id="266" r:id="rId7"/>
    <p:sldId id="268" r:id="rId8"/>
    <p:sldId id="270" r:id="rId9"/>
    <p:sldId id="271" r:id="rId10"/>
    <p:sldId id="293" r:id="rId11"/>
    <p:sldId id="273" r:id="rId12"/>
    <p:sldId id="282" r:id="rId13"/>
    <p:sldId id="274" r:id="rId14"/>
    <p:sldId id="290" r:id="rId15"/>
    <p:sldId id="277" r:id="rId16"/>
    <p:sldId id="283" r:id="rId17"/>
    <p:sldId id="285" r:id="rId18"/>
    <p:sldId id="276" r:id="rId19"/>
    <p:sldId id="281" r:id="rId20"/>
    <p:sldId id="279" r:id="rId21"/>
    <p:sldId id="280" r:id="rId22"/>
    <p:sldId id="278" r:id="rId23"/>
    <p:sldId id="291" r:id="rId24"/>
    <p:sldId id="260" r:id="rId25"/>
    <p:sldId id="288" r:id="rId26"/>
    <p:sldId id="286" r:id="rId27"/>
    <p:sldId id="29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76516" autoAdjust="0"/>
  </p:normalViewPr>
  <p:slideViewPr>
    <p:cSldViewPr snapToGrid="0">
      <p:cViewPr varScale="1">
        <p:scale>
          <a:sx n="64" d="100"/>
          <a:sy n="64" d="100"/>
        </p:scale>
        <p:origin x="157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EE9C8-0F55-4C1F-A577-BB7912626A21}" type="datetimeFigureOut">
              <a:rPr lang="en-GB" smtClean="0"/>
              <a:t>24/06/2022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D6537-3BC6-40AA-9032-B8104C89930F}" type="slidenum">
              <a:rPr lang="en-GB" smtClean="0"/>
              <a:t>‹#›</a:t>
            </a:fld>
            <a:endParaRPr lang="en-GB"/>
          </a:p>
        </p:txBody>
      </p:sp>
    </p:spTree>
    <p:extLst>
      <p:ext uri="{BB962C8B-B14F-4D97-AF65-F5344CB8AC3E}">
        <p14:creationId xmlns:p14="http://schemas.microsoft.com/office/powerpoint/2010/main" val="2677449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brief summary of my thesis. </a:t>
            </a:r>
          </a:p>
        </p:txBody>
      </p:sp>
      <p:sp>
        <p:nvSpPr>
          <p:cNvPr id="4" name="Slide Number Placeholder 3"/>
          <p:cNvSpPr>
            <a:spLocks noGrp="1"/>
          </p:cNvSpPr>
          <p:nvPr>
            <p:ph type="sldNum" sz="quarter" idx="5"/>
          </p:nvPr>
        </p:nvSpPr>
        <p:spPr/>
        <p:txBody>
          <a:bodyPr/>
          <a:lstStyle/>
          <a:p>
            <a:fld id="{8BDD6537-3BC6-40AA-9032-B8104C89930F}" type="slidenum">
              <a:rPr lang="en-GB" smtClean="0"/>
              <a:t>2</a:t>
            </a:fld>
            <a:endParaRPr lang="en-GB"/>
          </a:p>
        </p:txBody>
      </p:sp>
    </p:spTree>
    <p:extLst>
      <p:ext uri="{BB962C8B-B14F-4D97-AF65-F5344CB8AC3E}">
        <p14:creationId xmlns:p14="http://schemas.microsoft.com/office/powerpoint/2010/main" val="1414609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a bunch of configurations used with the KNNs and other DL models. The configurations denote the various types of </a:t>
            </a:r>
            <a:r>
              <a:rPr lang="en-GB" dirty="0" err="1"/>
              <a:t>preprocessing</a:t>
            </a:r>
            <a:r>
              <a:rPr lang="en-GB" dirty="0"/>
              <a:t> done to try to find optimal </a:t>
            </a:r>
            <a:r>
              <a:rPr lang="en-GB" dirty="0" err="1"/>
              <a:t>preprocessing</a:t>
            </a:r>
            <a:r>
              <a:rPr lang="en-GB" dirty="0"/>
              <a:t> methods. We begin with the KNNs. Let me explain the columns. </a:t>
            </a:r>
          </a:p>
          <a:p>
            <a:r>
              <a:rPr lang="en-GB" dirty="0"/>
              <a:t>For K-NNs:</a:t>
            </a:r>
          </a:p>
          <a:p>
            <a:pPr marL="171450" indent="-171450">
              <a:buFontTx/>
              <a:buChar char="-"/>
            </a:pPr>
            <a:r>
              <a:rPr lang="en-GB" dirty="0"/>
              <a:t>Dataset Type – Whether the dataset is balanced or imbalanced. A balanced dataset would have much fewer samples as there would be equivalent samples of hate and non-hate speech samples.</a:t>
            </a:r>
          </a:p>
          <a:p>
            <a:pPr marL="171450" indent="-171450">
              <a:buFontTx/>
              <a:buChar char="-"/>
            </a:pPr>
            <a:r>
              <a:rPr lang="en-GB" dirty="0"/>
              <a:t>Distancing – Whether points are weighted according to their distances or whether all points are weighted the same as long as the are within the K Nearest Neighbours</a:t>
            </a:r>
          </a:p>
          <a:p>
            <a:pPr marL="171450" indent="-171450">
              <a:buFontTx/>
              <a:buChar char="-"/>
            </a:pPr>
            <a:r>
              <a:rPr lang="en-GB" dirty="0"/>
              <a:t>Removal of @USER and URLS- whether all tags are changed to tokens or whether they are removed completely from every tweet</a:t>
            </a:r>
          </a:p>
          <a:p>
            <a:pPr marL="0" indent="0">
              <a:buFontTx/>
              <a:buNone/>
            </a:pPr>
            <a:r>
              <a:rPr lang="en-GB" dirty="0"/>
              <a:t>For BIGRUS:</a:t>
            </a:r>
          </a:p>
          <a:p>
            <a:pPr marL="171450" indent="-171450">
              <a:buFontTx/>
              <a:buChar char="-"/>
            </a:pPr>
            <a:r>
              <a:rPr lang="en-GB" dirty="0"/>
              <a:t>The inclusion and dataset type are the same</a:t>
            </a:r>
          </a:p>
          <a:p>
            <a:pPr marL="171450" indent="-171450">
              <a:buFontTx/>
              <a:buChar char="-"/>
            </a:pPr>
            <a:r>
              <a:rPr lang="en-GB" dirty="0"/>
              <a:t>Whether the classes are weighted according to their proportion within the entire combined dataset or whether there is equivalent class weighting</a:t>
            </a:r>
          </a:p>
          <a:p>
            <a:pPr marL="171450" indent="-171450">
              <a:buFontTx/>
              <a:buChar char="-"/>
            </a:pPr>
            <a:r>
              <a:rPr lang="en-GB" dirty="0"/>
              <a:t>Lemmatization – Whether words are changed to their root words similar to stemming but in terms of the context within the sentence</a:t>
            </a:r>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11</a:t>
            </a:fld>
            <a:endParaRPr lang="en-GB"/>
          </a:p>
        </p:txBody>
      </p:sp>
    </p:spTree>
    <p:extLst>
      <p:ext uri="{BB962C8B-B14F-4D97-AF65-F5344CB8AC3E}">
        <p14:creationId xmlns:p14="http://schemas.microsoft.com/office/powerpoint/2010/main" val="2321863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model was trained with a different learning rate. K-Train helps to determine this through the </a:t>
            </a:r>
            <a:r>
              <a:rPr lang="en-GB" dirty="0" err="1"/>
              <a:t>lr_find</a:t>
            </a:r>
            <a:r>
              <a:rPr lang="en-GB" dirty="0"/>
              <a:t> function which helps determine an optimal learning rate through visual inspections of the </a:t>
            </a:r>
            <a:r>
              <a:rPr lang="en-GB" dirty="0" err="1"/>
              <a:t>graps</a:t>
            </a:r>
            <a:r>
              <a:rPr lang="en-GB" dirty="0"/>
              <a:t> provided. SHOW EXAMPLE. For example in this graph the steepest gradient is in the region between 10</a:t>
            </a:r>
            <a:r>
              <a:rPr lang="en-GB" baseline="30000" dirty="0"/>
              <a:t>-6</a:t>
            </a:r>
            <a:r>
              <a:rPr lang="en-GB" baseline="0" dirty="0"/>
              <a:t> and 10</a:t>
            </a:r>
            <a:r>
              <a:rPr lang="en-GB" baseline="30000" dirty="0"/>
              <a:t>-5</a:t>
            </a:r>
            <a:r>
              <a:rPr lang="en-GB" baseline="0" dirty="0"/>
              <a:t> .</a:t>
            </a:r>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12</a:t>
            </a:fld>
            <a:endParaRPr lang="en-GB"/>
          </a:p>
        </p:txBody>
      </p:sp>
    </p:spTree>
    <p:extLst>
      <p:ext uri="{BB962C8B-B14F-4D97-AF65-F5344CB8AC3E}">
        <p14:creationId xmlns:p14="http://schemas.microsoft.com/office/powerpoint/2010/main" val="2116770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start with  word lexicon that we found from the frequency analysis. This helps to narrow down the search of hate users. We then </a:t>
            </a:r>
            <a:r>
              <a:rPr lang="en-GB" dirty="0" err="1"/>
              <a:t>preprocess</a:t>
            </a:r>
            <a:r>
              <a:rPr lang="en-GB" dirty="0"/>
              <a:t> all of these tweets and classify them. This results in a list of classifications. If a </a:t>
            </a:r>
            <a:r>
              <a:rPr lang="en-GB" dirty="0" err="1"/>
              <a:t>preprocessed</a:t>
            </a:r>
            <a:r>
              <a:rPr lang="en-GB" dirty="0"/>
              <a:t> tweet is denoted as hateful, then we take the user in as a preliminary user for hate speech. But we must ensure that this is not a one off, or in the case of Twitter, notify that this has been flagged as hateful.</a:t>
            </a:r>
          </a:p>
        </p:txBody>
      </p:sp>
      <p:sp>
        <p:nvSpPr>
          <p:cNvPr id="4" name="Slide Number Placeholder 3"/>
          <p:cNvSpPr>
            <a:spLocks noGrp="1"/>
          </p:cNvSpPr>
          <p:nvPr>
            <p:ph type="sldNum" sz="quarter" idx="5"/>
          </p:nvPr>
        </p:nvSpPr>
        <p:spPr/>
        <p:txBody>
          <a:bodyPr/>
          <a:lstStyle/>
          <a:p>
            <a:fld id="{8BDD6537-3BC6-40AA-9032-B8104C89930F}" type="slidenum">
              <a:rPr lang="en-GB" smtClean="0"/>
              <a:t>13</a:t>
            </a:fld>
            <a:endParaRPr lang="en-GB"/>
          </a:p>
        </p:txBody>
      </p:sp>
    </p:spTree>
    <p:extLst>
      <p:ext uri="{BB962C8B-B14F-4D97-AF65-F5344CB8AC3E}">
        <p14:creationId xmlns:p14="http://schemas.microsoft.com/office/powerpoint/2010/main" val="4266911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list of users has their last ten tweets queried from </a:t>
            </a:r>
            <a:r>
              <a:rPr lang="en-GB" dirty="0" err="1"/>
              <a:t>Tweepy</a:t>
            </a:r>
            <a:r>
              <a:rPr lang="en-GB" dirty="0"/>
              <a:t>. We </a:t>
            </a:r>
            <a:r>
              <a:rPr lang="en-GB" dirty="0" err="1"/>
              <a:t>preprocess</a:t>
            </a:r>
            <a:r>
              <a:rPr lang="en-GB" dirty="0"/>
              <a:t> and classify each of these tweets and we now end up with 10 classifications per user. We then evaluate whether the number of classifications that are hateful are greater than a developer defined threshold. If a user is denoted as hateful, they are added to the conclusive hate user set. They have their friends and followers queried and the cycle continues on to determine a hate network till a developer defined depth , d.</a:t>
            </a:r>
          </a:p>
        </p:txBody>
      </p:sp>
      <p:sp>
        <p:nvSpPr>
          <p:cNvPr id="4" name="Slide Number Placeholder 3"/>
          <p:cNvSpPr>
            <a:spLocks noGrp="1"/>
          </p:cNvSpPr>
          <p:nvPr>
            <p:ph type="sldNum" sz="quarter" idx="5"/>
          </p:nvPr>
        </p:nvSpPr>
        <p:spPr/>
        <p:txBody>
          <a:bodyPr/>
          <a:lstStyle/>
          <a:p>
            <a:fld id="{8BDD6537-3BC6-40AA-9032-B8104C89930F}" type="slidenum">
              <a:rPr lang="en-GB" smtClean="0"/>
              <a:t>14</a:t>
            </a:fld>
            <a:endParaRPr lang="en-GB"/>
          </a:p>
        </p:txBody>
      </p:sp>
    </p:spTree>
    <p:extLst>
      <p:ext uri="{BB962C8B-B14F-4D97-AF65-F5344CB8AC3E}">
        <p14:creationId xmlns:p14="http://schemas.microsoft.com/office/powerpoint/2010/main" val="3833844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a bunch of graphs for the 8 configurations mentioned earlier on for K-NNs. Here are some key takeaways from the graphs:</a:t>
            </a:r>
          </a:p>
          <a:p>
            <a:endParaRPr lang="en-GB" dirty="0"/>
          </a:p>
          <a:p>
            <a:r>
              <a:rPr lang="en-GB" dirty="0"/>
              <a:t>Models with balanced datasets performed better than models without.(3 &amp; 4 vs 1 &amp; 2, 7 &amp; 8 vs 5 &amp; 6)</a:t>
            </a:r>
          </a:p>
          <a:p>
            <a:r>
              <a:rPr lang="en-GB" dirty="0"/>
              <a:t>Generally most configurations showed that it there was no change in classification accuracy as K increased except for configurations 3 and 7 implying a relation between uniform distancing and a balanced dataset regardless of URLs and USERs</a:t>
            </a:r>
          </a:p>
          <a:p>
            <a:r>
              <a:rPr lang="en-GB" dirty="0"/>
              <a:t>Removal of USER and URL tokens results in lower accuracies for both classes.</a:t>
            </a:r>
          </a:p>
          <a:p>
            <a:r>
              <a:rPr lang="en-GB" dirty="0"/>
              <a:t>Overall it is very difficult to use a K-NN and only frequencies of words to distinguish hate and non-hate speech instances</a:t>
            </a:r>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15</a:t>
            </a:fld>
            <a:endParaRPr lang="en-GB"/>
          </a:p>
        </p:txBody>
      </p:sp>
    </p:spTree>
    <p:extLst>
      <p:ext uri="{BB962C8B-B14F-4D97-AF65-F5344CB8AC3E}">
        <p14:creationId xmlns:p14="http://schemas.microsoft.com/office/powerpoint/2010/main" val="3737363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all the data that I collected for the DL models with the 16 configurations and 4 models over 50 epochs(except for transformer models). This wasn’t the best way to look at it so we made metrics out of said results per configuration per model per epoch.</a:t>
            </a:r>
          </a:p>
        </p:txBody>
      </p:sp>
      <p:sp>
        <p:nvSpPr>
          <p:cNvPr id="4" name="Slide Number Placeholder 3"/>
          <p:cNvSpPr>
            <a:spLocks noGrp="1"/>
          </p:cNvSpPr>
          <p:nvPr>
            <p:ph type="sldNum" sz="quarter" idx="5"/>
          </p:nvPr>
        </p:nvSpPr>
        <p:spPr/>
        <p:txBody>
          <a:bodyPr/>
          <a:lstStyle/>
          <a:p>
            <a:fld id="{8BDD6537-3BC6-40AA-9032-B8104C89930F}" type="slidenum">
              <a:rPr lang="en-GB" smtClean="0"/>
              <a:t>16</a:t>
            </a:fld>
            <a:endParaRPr lang="en-GB"/>
          </a:p>
        </p:txBody>
      </p:sp>
    </p:spTree>
    <p:extLst>
      <p:ext uri="{BB962C8B-B14F-4D97-AF65-F5344CB8AC3E}">
        <p14:creationId xmlns:p14="http://schemas.microsoft.com/office/powerpoint/2010/main" val="1626108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model performed similarly to one another. The big difference maker between the various models was the type of </a:t>
            </a:r>
            <a:r>
              <a:rPr lang="en-GB" dirty="0" err="1"/>
              <a:t>preprocessing</a:t>
            </a:r>
            <a:r>
              <a:rPr lang="en-GB" dirty="0"/>
              <a:t> that occurred. Current metrics aren’t very good for evaluating seriously imbalanced datasets so I created a new metric. I call this the performance metric which is the hate speech </a:t>
            </a:r>
            <a:r>
              <a:rPr lang="en-GB" dirty="0" err="1"/>
              <a:t>acc</a:t>
            </a:r>
            <a:r>
              <a:rPr lang="en-GB" dirty="0"/>
              <a:t> + not hate speech </a:t>
            </a:r>
            <a:r>
              <a:rPr lang="en-GB" dirty="0" err="1"/>
              <a:t>acc</a:t>
            </a:r>
            <a:r>
              <a:rPr lang="en-GB" dirty="0"/>
              <a:t> / 2. The best configurations across every model were 4 5 12 and 13.  The common theme across these models was that they had an imbalanced dataset with uneven class weights when being trained. </a:t>
            </a:r>
          </a:p>
        </p:txBody>
      </p:sp>
      <p:sp>
        <p:nvSpPr>
          <p:cNvPr id="4" name="Slide Number Placeholder 3"/>
          <p:cNvSpPr>
            <a:spLocks noGrp="1"/>
          </p:cNvSpPr>
          <p:nvPr>
            <p:ph type="sldNum" sz="quarter" idx="5"/>
          </p:nvPr>
        </p:nvSpPr>
        <p:spPr/>
        <p:txBody>
          <a:bodyPr/>
          <a:lstStyle/>
          <a:p>
            <a:fld id="{8BDD6537-3BC6-40AA-9032-B8104C89930F}" type="slidenum">
              <a:rPr lang="en-GB" smtClean="0"/>
              <a:t>17</a:t>
            </a:fld>
            <a:endParaRPr lang="en-GB"/>
          </a:p>
        </p:txBody>
      </p:sp>
    </p:spTree>
    <p:extLst>
      <p:ext uri="{BB962C8B-B14F-4D97-AF65-F5344CB8AC3E}">
        <p14:creationId xmlns:p14="http://schemas.microsoft.com/office/powerpoint/2010/main" val="357990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tried two different methods to see whether I could improve the performance further. I tried data augmentation to simulate typos within the data similar to </a:t>
            </a:r>
            <a:r>
              <a:rPr lang="en-GB" dirty="0" err="1"/>
              <a:t>leetspeak</a:t>
            </a:r>
            <a:r>
              <a:rPr lang="en-GB" dirty="0"/>
              <a:t>. We also want the models to perform well at both classes so we tried adaptive class weighting to weight the opposite class proportionally to the accuracy of one class. Both these methods did not perform well. Data augmentation is </a:t>
            </a:r>
            <a:r>
              <a:rPr lang="en-GB" dirty="0" err="1"/>
              <a:t>ont</a:t>
            </a:r>
            <a:r>
              <a:rPr lang="en-GB" dirty="0"/>
              <a:t> sophisticated enough and adaptive class weighting was not effective. Perhaps if a different method to weight the classes adaptively was applied it would work.</a:t>
            </a:r>
          </a:p>
        </p:txBody>
      </p:sp>
      <p:sp>
        <p:nvSpPr>
          <p:cNvPr id="4" name="Slide Number Placeholder 3"/>
          <p:cNvSpPr>
            <a:spLocks noGrp="1"/>
          </p:cNvSpPr>
          <p:nvPr>
            <p:ph type="sldNum" sz="quarter" idx="5"/>
          </p:nvPr>
        </p:nvSpPr>
        <p:spPr/>
        <p:txBody>
          <a:bodyPr/>
          <a:lstStyle/>
          <a:p>
            <a:fld id="{8BDD6537-3BC6-40AA-9032-B8104C89930F}" type="slidenum">
              <a:rPr lang="en-GB" smtClean="0"/>
              <a:t>18</a:t>
            </a:fld>
            <a:endParaRPr lang="en-GB"/>
          </a:p>
        </p:txBody>
      </p:sp>
    </p:spTree>
    <p:extLst>
      <p:ext uri="{BB962C8B-B14F-4D97-AF65-F5344CB8AC3E}">
        <p14:creationId xmlns:p14="http://schemas.microsoft.com/office/powerpoint/2010/main" val="2975826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mentioned before with the hate network detector, we had to use a developer determined threshold. To determine this threshold every word was queried and classified similar to the initial hate network detection set. We then query each of their past ten tweets and classify each of them. We apply a threshold from 1 to 10 for each tweet and observe the number of users detected as hateful. This gave us this elbow plot with the band denoted in the red bar. We chose 7 as a safe value for the bar as the number stabilises at around 5 and we determined 7 to be a good value to keep a threshold at.</a:t>
            </a:r>
          </a:p>
        </p:txBody>
      </p:sp>
      <p:sp>
        <p:nvSpPr>
          <p:cNvPr id="4" name="Slide Number Placeholder 3"/>
          <p:cNvSpPr>
            <a:spLocks noGrp="1"/>
          </p:cNvSpPr>
          <p:nvPr>
            <p:ph type="sldNum" sz="quarter" idx="5"/>
          </p:nvPr>
        </p:nvSpPr>
        <p:spPr/>
        <p:txBody>
          <a:bodyPr/>
          <a:lstStyle/>
          <a:p>
            <a:fld id="{8BDD6537-3BC6-40AA-9032-B8104C89930F}" type="slidenum">
              <a:rPr lang="en-GB" smtClean="0"/>
              <a:t>19</a:t>
            </a:fld>
            <a:endParaRPr lang="en-GB"/>
          </a:p>
        </p:txBody>
      </p:sp>
    </p:spTree>
    <p:extLst>
      <p:ext uri="{BB962C8B-B14F-4D97-AF65-F5344CB8AC3E}">
        <p14:creationId xmlns:p14="http://schemas.microsoft.com/office/powerpoint/2010/main" val="3317329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this threshold of 7 to find a hate network. You get this really cool looking diagram and I’ll explain what it means. We see two main points with a bunch of lines coming out of it. The initial two points were the two hate users from the initial set. We looked at all of their connections. Each of these lines denoted a connection between two users. A red connection denotes connections between two hate users.</a:t>
            </a:r>
          </a:p>
        </p:txBody>
      </p:sp>
      <p:sp>
        <p:nvSpPr>
          <p:cNvPr id="4" name="Slide Number Placeholder 3"/>
          <p:cNvSpPr>
            <a:spLocks noGrp="1"/>
          </p:cNvSpPr>
          <p:nvPr>
            <p:ph type="sldNum" sz="quarter" idx="5"/>
          </p:nvPr>
        </p:nvSpPr>
        <p:spPr/>
        <p:txBody>
          <a:bodyPr/>
          <a:lstStyle/>
          <a:p>
            <a:fld id="{8BDD6537-3BC6-40AA-9032-B8104C89930F}" type="slidenum">
              <a:rPr lang="en-GB" smtClean="0"/>
              <a:t>20</a:t>
            </a:fld>
            <a:endParaRPr lang="en-GB"/>
          </a:p>
        </p:txBody>
      </p:sp>
    </p:spTree>
    <p:extLst>
      <p:ext uri="{BB962C8B-B14F-4D97-AF65-F5344CB8AC3E}">
        <p14:creationId xmlns:p14="http://schemas.microsoft.com/office/powerpoint/2010/main" val="981017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use social media on a daily basis whether that be Twitter, Facebook or even LinkedIn. It’s great and to some extent has taken over our lives however, there are a few individuals that can’t seem to use the platform properly spreading hate speech and violent views to other users which is clearly wrong. We also see that social media companies are clearly making a profit off of this and I felt like this was a challenge I could take on. So I decided to do something about this.</a:t>
            </a:r>
          </a:p>
        </p:txBody>
      </p:sp>
      <p:sp>
        <p:nvSpPr>
          <p:cNvPr id="4" name="Slide Number Placeholder 3"/>
          <p:cNvSpPr>
            <a:spLocks noGrp="1"/>
          </p:cNvSpPr>
          <p:nvPr>
            <p:ph type="sldNum" sz="quarter" idx="5"/>
          </p:nvPr>
        </p:nvSpPr>
        <p:spPr/>
        <p:txBody>
          <a:bodyPr/>
          <a:lstStyle/>
          <a:p>
            <a:fld id="{8BDD6537-3BC6-40AA-9032-B8104C89930F}" type="slidenum">
              <a:rPr lang="en-GB" smtClean="0"/>
              <a:t>3</a:t>
            </a:fld>
            <a:endParaRPr lang="en-GB"/>
          </a:p>
        </p:txBody>
      </p:sp>
    </p:spTree>
    <p:extLst>
      <p:ext uri="{BB962C8B-B14F-4D97-AF65-F5344CB8AC3E}">
        <p14:creationId xmlns:p14="http://schemas.microsoft.com/office/powerpoint/2010/main" val="3904291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reduced the number of friends and followers and looked at the networks again. The direction of the arrow shows a user following another user and we are able to get much deeper now.</a:t>
            </a:r>
          </a:p>
        </p:txBody>
      </p:sp>
      <p:sp>
        <p:nvSpPr>
          <p:cNvPr id="4" name="Slide Number Placeholder 3"/>
          <p:cNvSpPr>
            <a:spLocks noGrp="1"/>
          </p:cNvSpPr>
          <p:nvPr>
            <p:ph type="sldNum" sz="quarter" idx="5"/>
          </p:nvPr>
        </p:nvSpPr>
        <p:spPr/>
        <p:txBody>
          <a:bodyPr/>
          <a:lstStyle/>
          <a:p>
            <a:fld id="{8BDD6537-3BC6-40AA-9032-B8104C89930F}" type="slidenum">
              <a:rPr lang="en-GB" smtClean="0"/>
              <a:t>21</a:t>
            </a:fld>
            <a:endParaRPr lang="en-GB"/>
          </a:p>
        </p:txBody>
      </p:sp>
    </p:spTree>
    <p:extLst>
      <p:ext uri="{BB962C8B-B14F-4D97-AF65-F5344CB8AC3E}">
        <p14:creationId xmlns:p14="http://schemas.microsoft.com/office/powerpoint/2010/main" val="1957709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was quite complicated but we got some great results, models with &gt;80% accuracy and hate networks were detected. More can definitely be done, we can make the model multilingual, work on images and be more diverse in the hate speech it captures. Hopefully Twitter actually does something with this!</a:t>
            </a:r>
          </a:p>
        </p:txBody>
      </p:sp>
      <p:sp>
        <p:nvSpPr>
          <p:cNvPr id="4" name="Slide Number Placeholder 3"/>
          <p:cNvSpPr>
            <a:spLocks noGrp="1"/>
          </p:cNvSpPr>
          <p:nvPr>
            <p:ph type="sldNum" sz="quarter" idx="5"/>
          </p:nvPr>
        </p:nvSpPr>
        <p:spPr/>
        <p:txBody>
          <a:bodyPr/>
          <a:lstStyle/>
          <a:p>
            <a:fld id="{8BDD6537-3BC6-40AA-9032-B8104C89930F}" type="slidenum">
              <a:rPr lang="en-GB" smtClean="0"/>
              <a:t>22</a:t>
            </a:fld>
            <a:endParaRPr lang="en-GB"/>
          </a:p>
        </p:txBody>
      </p:sp>
    </p:spTree>
    <p:extLst>
      <p:ext uri="{BB962C8B-B14F-4D97-AF65-F5344CB8AC3E}">
        <p14:creationId xmlns:p14="http://schemas.microsoft.com/office/powerpoint/2010/main" val="875954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weren’t able to follow and just got the gist of the project, here are some of the key contributions of the project</a:t>
            </a:r>
          </a:p>
        </p:txBody>
      </p:sp>
      <p:sp>
        <p:nvSpPr>
          <p:cNvPr id="4" name="Slide Number Placeholder 3"/>
          <p:cNvSpPr>
            <a:spLocks noGrp="1"/>
          </p:cNvSpPr>
          <p:nvPr>
            <p:ph type="sldNum" sz="quarter" idx="5"/>
          </p:nvPr>
        </p:nvSpPr>
        <p:spPr/>
        <p:txBody>
          <a:bodyPr/>
          <a:lstStyle/>
          <a:p>
            <a:fld id="{8BDD6537-3BC6-40AA-9032-B8104C89930F}" type="slidenum">
              <a:rPr lang="en-GB" smtClean="0"/>
              <a:t>23</a:t>
            </a:fld>
            <a:endParaRPr lang="en-GB"/>
          </a:p>
        </p:txBody>
      </p:sp>
    </p:spTree>
    <p:extLst>
      <p:ext uri="{BB962C8B-B14F-4D97-AF65-F5344CB8AC3E}">
        <p14:creationId xmlns:p14="http://schemas.microsoft.com/office/powerpoint/2010/main" val="2599130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REMEMBERWEIGHT DECAY == 0. FIND A REASON WHY</a:t>
            </a:r>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25</a:t>
            </a:fld>
            <a:endParaRPr lang="en-GB"/>
          </a:p>
        </p:txBody>
      </p:sp>
    </p:spTree>
    <p:extLst>
      <p:ext uri="{BB962C8B-B14F-4D97-AF65-F5344CB8AC3E}">
        <p14:creationId xmlns:p14="http://schemas.microsoft.com/office/powerpoint/2010/main" val="1492379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26</a:t>
            </a:fld>
            <a:endParaRPr lang="en-GB"/>
          </a:p>
        </p:txBody>
      </p:sp>
    </p:spTree>
    <p:extLst>
      <p:ext uri="{BB962C8B-B14F-4D97-AF65-F5344CB8AC3E}">
        <p14:creationId xmlns:p14="http://schemas.microsoft.com/office/powerpoint/2010/main" val="424329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 all there are too many problems with hate speech. These are just a few of the problems we can see. The main problem is that this such a large problem and there does not seem to be just one approach to dealing with hate speech. Further problems include that English is not the only language on social media and that people that hate user circles are often quite private and difficult to detect.</a:t>
            </a:r>
          </a:p>
        </p:txBody>
      </p:sp>
      <p:sp>
        <p:nvSpPr>
          <p:cNvPr id="4" name="Slide Number Placeholder 3"/>
          <p:cNvSpPr>
            <a:spLocks noGrp="1"/>
          </p:cNvSpPr>
          <p:nvPr>
            <p:ph type="sldNum" sz="quarter" idx="5"/>
          </p:nvPr>
        </p:nvSpPr>
        <p:spPr/>
        <p:txBody>
          <a:bodyPr/>
          <a:lstStyle/>
          <a:p>
            <a:fld id="{8BDD6537-3BC6-40AA-9032-B8104C89930F}" type="slidenum">
              <a:rPr lang="en-GB" smtClean="0"/>
              <a:t>4</a:t>
            </a:fld>
            <a:endParaRPr lang="en-GB"/>
          </a:p>
        </p:txBody>
      </p:sp>
    </p:spTree>
    <p:extLst>
      <p:ext uri="{BB962C8B-B14F-4D97-AF65-F5344CB8AC3E}">
        <p14:creationId xmlns:p14="http://schemas.microsoft.com/office/powerpoint/2010/main" val="1828452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models used above were the models that were used. </a:t>
            </a:r>
          </a:p>
        </p:txBody>
      </p:sp>
      <p:sp>
        <p:nvSpPr>
          <p:cNvPr id="4" name="Slide Number Placeholder 3"/>
          <p:cNvSpPr>
            <a:spLocks noGrp="1"/>
          </p:cNvSpPr>
          <p:nvPr>
            <p:ph type="sldNum" sz="quarter" idx="5"/>
          </p:nvPr>
        </p:nvSpPr>
        <p:spPr/>
        <p:txBody>
          <a:bodyPr/>
          <a:lstStyle/>
          <a:p>
            <a:fld id="{8BDD6537-3BC6-40AA-9032-B8104C89930F}" type="slidenum">
              <a:rPr lang="en-GB" smtClean="0"/>
              <a:t>5</a:t>
            </a:fld>
            <a:endParaRPr lang="en-GB"/>
          </a:p>
        </p:txBody>
      </p:sp>
    </p:spTree>
    <p:extLst>
      <p:ext uri="{BB962C8B-B14F-4D97-AF65-F5344CB8AC3E}">
        <p14:creationId xmlns:p14="http://schemas.microsoft.com/office/powerpoint/2010/main" val="3912135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K-NNs are a supervised learning technique. Each sample is labelled with a class label and assigned a value. Each test point that is evaluated has it’s class determined by the K nearest points. Have a K too small and you may misclassify through the presence of an anomaly. Have a K too large and the points further away will be considered. Picking the correct K is essential in determining the correct model.</a:t>
            </a:r>
          </a:p>
          <a:p>
            <a:endParaRPr lang="en-GB" dirty="0"/>
          </a:p>
          <a:p>
            <a:r>
              <a:rPr lang="en-GB" dirty="0"/>
              <a:t>SVMs work by determining a margin that can distinguish between different sets of data through determining a margin that segregates the data maximally. NBSVMs use this property combined with a naïve bayes calculation to determine the presence of a specific word within each class to determine the given boundary. </a:t>
            </a:r>
          </a:p>
        </p:txBody>
      </p:sp>
      <p:sp>
        <p:nvSpPr>
          <p:cNvPr id="4" name="Slide Number Placeholder 3"/>
          <p:cNvSpPr>
            <a:spLocks noGrp="1"/>
          </p:cNvSpPr>
          <p:nvPr>
            <p:ph type="sldNum" sz="quarter" idx="5"/>
          </p:nvPr>
        </p:nvSpPr>
        <p:spPr/>
        <p:txBody>
          <a:bodyPr/>
          <a:lstStyle/>
          <a:p>
            <a:fld id="{8BDD6537-3BC6-40AA-9032-B8104C89930F}" type="slidenum">
              <a:rPr lang="en-GB" smtClean="0"/>
              <a:t>6</a:t>
            </a:fld>
            <a:endParaRPr lang="en-GB"/>
          </a:p>
        </p:txBody>
      </p:sp>
    </p:spTree>
    <p:extLst>
      <p:ext uri="{BB962C8B-B14F-4D97-AF65-F5344CB8AC3E}">
        <p14:creationId xmlns:p14="http://schemas.microsoft.com/office/powerpoint/2010/main" val="3687266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7</a:t>
            </a:fld>
            <a:endParaRPr lang="en-GB"/>
          </a:p>
        </p:txBody>
      </p:sp>
    </p:spTree>
    <p:extLst>
      <p:ext uri="{BB962C8B-B14F-4D97-AF65-F5344CB8AC3E}">
        <p14:creationId xmlns:p14="http://schemas.microsoft.com/office/powerpoint/2010/main" val="2387639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Surprisingly, hate speech is readily available. Just through public datasets. Many datasets were evaluated looking at the techniques that were already applied and the percentage of hate speech in each of the datasets. The final decision was to use the Thomas Davidson and Sharma Roshan’s datasets. This was because many of the techniques applied in this project were not utilised in these papers so it would be interesting to see whether there were any better results that could be utilised.</a:t>
            </a:r>
          </a:p>
        </p:txBody>
      </p:sp>
      <p:sp>
        <p:nvSpPr>
          <p:cNvPr id="4" name="Slide Number Placeholder 3"/>
          <p:cNvSpPr>
            <a:spLocks noGrp="1"/>
          </p:cNvSpPr>
          <p:nvPr>
            <p:ph type="sldNum" sz="quarter" idx="5"/>
          </p:nvPr>
        </p:nvSpPr>
        <p:spPr/>
        <p:txBody>
          <a:bodyPr/>
          <a:lstStyle/>
          <a:p>
            <a:fld id="{8BDD6537-3BC6-40AA-9032-B8104C89930F}" type="slidenum">
              <a:rPr lang="en-GB" smtClean="0"/>
              <a:t>8</a:t>
            </a:fld>
            <a:endParaRPr lang="en-GB"/>
          </a:p>
        </p:txBody>
      </p:sp>
    </p:spTree>
    <p:extLst>
      <p:ext uri="{BB962C8B-B14F-4D97-AF65-F5344CB8AC3E}">
        <p14:creationId xmlns:p14="http://schemas.microsoft.com/office/powerpoint/2010/main" val="3154243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help with both </a:t>
            </a:r>
            <a:r>
              <a:rPr lang="en-GB" dirty="0" err="1"/>
              <a:t>preprocessing</a:t>
            </a:r>
            <a:r>
              <a:rPr lang="en-GB" dirty="0"/>
              <a:t> and hate network detection, analysis had to be done on the data to determine what would help with optimally detecting hate speech. As expected there was a lot of profanity. Additionally, lots of hate speech seemed to contain many @USER terms and URLs. This was more interesting to find as these are not hate-speech specific terms but should be considered an interesting find. Additionally, this would help influence the words in the word lexicon later on for hate network detection.</a:t>
            </a:r>
          </a:p>
        </p:txBody>
      </p:sp>
      <p:sp>
        <p:nvSpPr>
          <p:cNvPr id="4" name="Slide Number Placeholder 3"/>
          <p:cNvSpPr>
            <a:spLocks noGrp="1"/>
          </p:cNvSpPr>
          <p:nvPr>
            <p:ph type="sldNum" sz="quarter" idx="5"/>
          </p:nvPr>
        </p:nvSpPr>
        <p:spPr/>
        <p:txBody>
          <a:bodyPr/>
          <a:lstStyle/>
          <a:p>
            <a:fld id="{8BDD6537-3BC6-40AA-9032-B8104C89930F}" type="slidenum">
              <a:rPr lang="en-GB" smtClean="0"/>
              <a:t>9</a:t>
            </a:fld>
            <a:endParaRPr lang="en-GB"/>
          </a:p>
        </p:txBody>
      </p:sp>
    </p:spTree>
    <p:extLst>
      <p:ext uri="{BB962C8B-B14F-4D97-AF65-F5344CB8AC3E}">
        <p14:creationId xmlns:p14="http://schemas.microsoft.com/office/powerpoint/2010/main" val="585322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Before model development, the text was </a:t>
            </a:r>
            <a:r>
              <a:rPr lang="en-GB" sz="1200" dirty="0" err="1"/>
              <a:t>preprocessed</a:t>
            </a:r>
            <a:r>
              <a:rPr lang="en-GB" sz="1200" dirty="0"/>
              <a:t> to ensure that only useful data was input to the models.</a:t>
            </a:r>
          </a:p>
          <a:p>
            <a:r>
              <a:rPr lang="en-GB" sz="1200" dirty="0"/>
              <a:t>This meant that the models would be learning the best possible information</a:t>
            </a:r>
          </a:p>
          <a:p>
            <a:r>
              <a:rPr lang="en-GB" sz="1200" dirty="0"/>
              <a:t>Information Removed -&gt; Punctuation other than exclamation points, question marks, commas and full stops</a:t>
            </a:r>
          </a:p>
          <a:p>
            <a:r>
              <a:rPr lang="en-GB" sz="1200" dirty="0"/>
              <a:t>Information altered-&gt; URLs and specific user tokens, hashtags wer</a:t>
            </a:r>
            <a:r>
              <a:rPr lang="en-GB" dirty="0"/>
              <a:t>e changed to just the word phrasing</a:t>
            </a:r>
            <a:endParaRPr lang="en-GB" sz="1200" dirty="0"/>
          </a:p>
          <a:p>
            <a:endParaRPr lang="en-GB" dirty="0"/>
          </a:p>
        </p:txBody>
      </p:sp>
      <p:sp>
        <p:nvSpPr>
          <p:cNvPr id="4" name="Slide Number Placeholder 3"/>
          <p:cNvSpPr>
            <a:spLocks noGrp="1"/>
          </p:cNvSpPr>
          <p:nvPr>
            <p:ph type="sldNum" sz="quarter" idx="5"/>
          </p:nvPr>
        </p:nvSpPr>
        <p:spPr/>
        <p:txBody>
          <a:bodyPr/>
          <a:lstStyle/>
          <a:p>
            <a:fld id="{8BDD6537-3BC6-40AA-9032-B8104C89930F}" type="slidenum">
              <a:rPr lang="en-GB" smtClean="0"/>
              <a:t>10</a:t>
            </a:fld>
            <a:endParaRPr lang="en-GB"/>
          </a:p>
        </p:txBody>
      </p:sp>
    </p:spTree>
    <p:extLst>
      <p:ext uri="{BB962C8B-B14F-4D97-AF65-F5344CB8AC3E}">
        <p14:creationId xmlns:p14="http://schemas.microsoft.com/office/powerpoint/2010/main" val="88162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A7E93B79-5F87-463F-BE54-B700F7D9A626}" type="datetimeFigureOut">
              <a:rPr lang="en-GB" smtClean="0"/>
              <a:t>24/06/2022</a:t>
            </a:fld>
            <a:endParaRPr lang="en-GB"/>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447340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E93B79-5F87-463F-BE54-B700F7D9A626}" type="datetimeFigureOut">
              <a:rPr lang="en-GB" smtClean="0"/>
              <a:t>24/06/2022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4206207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E93B79-5F87-463F-BE54-B700F7D9A626}" type="datetimeFigureOut">
              <a:rPr lang="en-GB" smtClean="0"/>
              <a:t>24/06/2022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381336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E93B79-5F87-463F-BE54-B700F7D9A626}" type="datetimeFigureOut">
              <a:rPr lang="en-GB" smtClean="0"/>
              <a:t>24/06/2022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32596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E93B79-5F87-463F-BE54-B700F7D9A626}" type="datetimeFigureOut">
              <a:rPr lang="en-GB" smtClean="0"/>
              <a:t>24/06/2022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512186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E93B79-5F87-463F-BE54-B700F7D9A626}" type="datetimeFigureOut">
              <a:rPr lang="en-GB" smtClean="0"/>
              <a:t>24/06/2022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137872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E93B79-5F87-463F-BE54-B700F7D9A626}" type="datetimeFigureOut">
              <a:rPr lang="en-GB" smtClean="0"/>
              <a:t>24/06/2022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416045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E93B79-5F87-463F-BE54-B700F7D9A626}" type="datetimeFigureOut">
              <a:rPr lang="en-GB" smtClean="0"/>
              <a:t>24/06/2022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1935785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93B79-5F87-463F-BE54-B700F7D9A626}" type="datetimeFigureOut">
              <a:rPr lang="en-GB" smtClean="0"/>
              <a:t>24/06/2022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93405DE-2233-4331-9AE3-6E246C564E13}" type="slidenum">
              <a:rPr lang="en-GB" smtClean="0"/>
              <a:t>‹#›</a:t>
            </a:fld>
            <a:endParaRPr lang="en-GB"/>
          </a:p>
        </p:txBody>
      </p:sp>
    </p:spTree>
    <p:extLst>
      <p:ext uri="{BB962C8B-B14F-4D97-AF65-F5344CB8AC3E}">
        <p14:creationId xmlns:p14="http://schemas.microsoft.com/office/powerpoint/2010/main" val="2314860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7E93B79-5F87-463F-BE54-B700F7D9A626}" type="datetimeFigureOut">
              <a:rPr lang="en-GB" smtClean="0"/>
              <a:t>24/06/2022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2182771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A7E93B79-5F87-463F-BE54-B700F7D9A626}" type="datetimeFigureOut">
              <a:rPr lang="en-GB" smtClean="0"/>
              <a:t>24/06/2022</a:t>
            </a:fld>
            <a:endParaRPr lang="en-GB"/>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GB"/>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377092835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7E93B79-5F87-463F-BE54-B700F7D9A626}" type="datetimeFigureOut">
              <a:rPr lang="en-GB" smtClean="0"/>
              <a:t>24/06/2022</a:t>
            </a:fld>
            <a:endParaRPr lang="en-GB"/>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GB"/>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93405DE-2233-4331-9AE3-6E246C564E13}" type="slidenum">
              <a:rPr lang="en-GB" smtClean="0"/>
              <a:t>‹#›</a:t>
            </a:fld>
            <a:endParaRPr lang="en-GB"/>
          </a:p>
        </p:txBody>
      </p:sp>
    </p:spTree>
    <p:extLst>
      <p:ext uri="{BB962C8B-B14F-4D97-AF65-F5344CB8AC3E}">
        <p14:creationId xmlns:p14="http://schemas.microsoft.com/office/powerpoint/2010/main" val="380405234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bc.co.uk/news/technology-5903850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BEF96F3-2763-5F22-8D84-1A708FB85046}"/>
              </a:ext>
            </a:extLst>
          </p:cNvPr>
          <p:cNvSpPr txBox="1">
            <a:spLocks/>
          </p:cNvSpPr>
          <p:nvPr/>
        </p:nvSpPr>
        <p:spPr>
          <a:xfrm>
            <a:off x="728569" y="-48639"/>
            <a:ext cx="10053925" cy="414972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GB" sz="6000" dirty="0"/>
              <a:t>Hate Speech and Hate Network Detection</a:t>
            </a:r>
          </a:p>
        </p:txBody>
      </p:sp>
      <p:sp>
        <p:nvSpPr>
          <p:cNvPr id="10" name="TextBox 9">
            <a:extLst>
              <a:ext uri="{FF2B5EF4-FFF2-40B4-BE49-F238E27FC236}">
                <a16:creationId xmlns:a16="http://schemas.microsoft.com/office/drawing/2014/main" id="{44FA3724-378E-7897-9218-5B7C974CF417}"/>
              </a:ext>
            </a:extLst>
          </p:cNvPr>
          <p:cNvSpPr txBox="1"/>
          <p:nvPr/>
        </p:nvSpPr>
        <p:spPr>
          <a:xfrm>
            <a:off x="728569" y="3602375"/>
            <a:ext cx="7155083" cy="369332"/>
          </a:xfrm>
          <a:prstGeom prst="rect">
            <a:avLst/>
          </a:prstGeom>
          <a:noFill/>
        </p:spPr>
        <p:txBody>
          <a:bodyPr wrap="square" rtlCol="0">
            <a:spAutoFit/>
          </a:bodyPr>
          <a:lstStyle/>
          <a:p>
            <a:r>
              <a:rPr lang="en-GB" dirty="0"/>
              <a:t>WARNING: Presentation includes profanity due to the nature of the project.</a:t>
            </a:r>
          </a:p>
        </p:txBody>
      </p:sp>
      <p:pic>
        <p:nvPicPr>
          <p:cNvPr id="12" name="Picture 11">
            <a:extLst>
              <a:ext uri="{FF2B5EF4-FFF2-40B4-BE49-F238E27FC236}">
                <a16:creationId xmlns:a16="http://schemas.microsoft.com/office/drawing/2014/main" id="{5D75681D-2313-604F-C40C-DB8CFF3ECD5E}"/>
              </a:ext>
            </a:extLst>
          </p:cNvPr>
          <p:cNvPicPr>
            <a:picLocks noChangeAspect="1"/>
          </p:cNvPicPr>
          <p:nvPr/>
        </p:nvPicPr>
        <p:blipFill>
          <a:blip r:embed="rId2"/>
          <a:stretch>
            <a:fillRect/>
          </a:stretch>
        </p:blipFill>
        <p:spPr>
          <a:xfrm>
            <a:off x="8924004" y="4934106"/>
            <a:ext cx="2739971" cy="1155409"/>
          </a:xfrm>
          <a:prstGeom prst="rect">
            <a:avLst/>
          </a:prstGeom>
        </p:spPr>
      </p:pic>
      <p:sp>
        <p:nvSpPr>
          <p:cNvPr id="13" name="Subtitle 2">
            <a:extLst>
              <a:ext uri="{FF2B5EF4-FFF2-40B4-BE49-F238E27FC236}">
                <a16:creationId xmlns:a16="http://schemas.microsoft.com/office/drawing/2014/main" id="{AE68BCAA-3352-C8FD-DC23-BF6886350317}"/>
              </a:ext>
            </a:extLst>
          </p:cNvPr>
          <p:cNvSpPr txBox="1">
            <a:spLocks/>
          </p:cNvSpPr>
          <p:nvPr/>
        </p:nvSpPr>
        <p:spPr>
          <a:xfrm>
            <a:off x="765728" y="5051452"/>
            <a:ext cx="2502269" cy="920716"/>
          </a:xfrm>
          <a:prstGeom prst="rect">
            <a:avLst/>
          </a:prstGeom>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GB" b="1" dirty="0">
                <a:solidFill>
                  <a:schemeClr val="tx1"/>
                </a:solidFill>
              </a:rPr>
              <a:t>Jeetendra Joshi</a:t>
            </a:r>
          </a:p>
        </p:txBody>
      </p:sp>
    </p:spTree>
    <p:extLst>
      <p:ext uri="{BB962C8B-B14F-4D97-AF65-F5344CB8AC3E}">
        <p14:creationId xmlns:p14="http://schemas.microsoft.com/office/powerpoint/2010/main" val="166745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95F56-AC14-D2A9-2F21-8E5F1BDABB48}"/>
              </a:ext>
            </a:extLst>
          </p:cNvPr>
          <p:cNvPicPr>
            <a:picLocks noChangeAspect="1"/>
          </p:cNvPicPr>
          <p:nvPr/>
        </p:nvPicPr>
        <p:blipFill>
          <a:blip r:embed="rId3"/>
          <a:stretch>
            <a:fillRect/>
          </a:stretch>
        </p:blipFill>
        <p:spPr>
          <a:xfrm>
            <a:off x="914401" y="2105849"/>
            <a:ext cx="10102552" cy="2646302"/>
          </a:xfrm>
          <a:prstGeom prst="rect">
            <a:avLst/>
          </a:prstGeom>
        </p:spPr>
      </p:pic>
      <p:sp>
        <p:nvSpPr>
          <p:cNvPr id="6" name="Title 1">
            <a:extLst>
              <a:ext uri="{FF2B5EF4-FFF2-40B4-BE49-F238E27FC236}">
                <a16:creationId xmlns:a16="http://schemas.microsoft.com/office/drawing/2014/main" id="{421FFC53-83B7-1A04-B5CB-4A05CD027F73}"/>
              </a:ext>
            </a:extLst>
          </p:cNvPr>
          <p:cNvSpPr>
            <a:spLocks noGrp="1"/>
          </p:cNvSpPr>
          <p:nvPr>
            <p:ph type="title"/>
          </p:nvPr>
        </p:nvSpPr>
        <p:spPr>
          <a:xfrm>
            <a:off x="914401" y="236887"/>
            <a:ext cx="10772775" cy="1658198"/>
          </a:xfrm>
        </p:spPr>
        <p:txBody>
          <a:bodyPr/>
          <a:lstStyle/>
          <a:p>
            <a:r>
              <a:rPr lang="en-GB" dirty="0" err="1"/>
              <a:t>Preprocessing</a:t>
            </a:r>
            <a:endParaRPr lang="en-GB" dirty="0"/>
          </a:p>
        </p:txBody>
      </p:sp>
    </p:spTree>
    <p:extLst>
      <p:ext uri="{BB962C8B-B14F-4D97-AF65-F5344CB8AC3E}">
        <p14:creationId xmlns:p14="http://schemas.microsoft.com/office/powerpoint/2010/main" val="1639718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147C8-960E-8804-1A24-5F887BAFAF5D}"/>
              </a:ext>
            </a:extLst>
          </p:cNvPr>
          <p:cNvSpPr>
            <a:spLocks noGrp="1"/>
          </p:cNvSpPr>
          <p:nvPr>
            <p:ph type="title"/>
          </p:nvPr>
        </p:nvSpPr>
        <p:spPr/>
        <p:txBody>
          <a:bodyPr/>
          <a:lstStyle/>
          <a:p>
            <a:r>
              <a:rPr lang="en-GB" dirty="0"/>
              <a:t>Configurations</a:t>
            </a:r>
          </a:p>
        </p:txBody>
      </p:sp>
      <p:sp>
        <p:nvSpPr>
          <p:cNvPr id="8" name="Content Placeholder 2">
            <a:extLst>
              <a:ext uri="{FF2B5EF4-FFF2-40B4-BE49-F238E27FC236}">
                <a16:creationId xmlns:a16="http://schemas.microsoft.com/office/drawing/2014/main" id="{D249A96B-0E43-7E71-82C6-321E5D5DCC7E}"/>
              </a:ext>
            </a:extLst>
          </p:cNvPr>
          <p:cNvSpPr>
            <a:spLocks noGrp="1"/>
          </p:cNvSpPr>
          <p:nvPr>
            <p:ph idx="1"/>
          </p:nvPr>
        </p:nvSpPr>
        <p:spPr>
          <a:xfrm>
            <a:off x="0" y="1970481"/>
            <a:ext cx="5257800" cy="942990"/>
          </a:xfrm>
        </p:spPr>
        <p:txBody>
          <a:bodyPr>
            <a:normAutofit/>
          </a:bodyPr>
          <a:lstStyle/>
          <a:p>
            <a:pPr marL="0" indent="0" algn="ctr">
              <a:buNone/>
            </a:pPr>
            <a:r>
              <a:rPr lang="en-GB" sz="2400" dirty="0"/>
              <a:t>KNN’s</a:t>
            </a:r>
          </a:p>
        </p:txBody>
      </p:sp>
      <p:pic>
        <p:nvPicPr>
          <p:cNvPr id="5" name="Picture 4">
            <a:extLst>
              <a:ext uri="{FF2B5EF4-FFF2-40B4-BE49-F238E27FC236}">
                <a16:creationId xmlns:a16="http://schemas.microsoft.com/office/drawing/2014/main" id="{D57C8879-227B-DF8A-A9B3-379AA8664686}"/>
              </a:ext>
            </a:extLst>
          </p:cNvPr>
          <p:cNvPicPr>
            <a:picLocks noChangeAspect="1"/>
          </p:cNvPicPr>
          <p:nvPr/>
        </p:nvPicPr>
        <p:blipFill rotWithShape="1">
          <a:blip r:embed="rId3"/>
          <a:srcRect l="2166" t="3922" r="1381" b="1776"/>
          <a:stretch/>
        </p:blipFill>
        <p:spPr>
          <a:xfrm>
            <a:off x="5678535" y="2538659"/>
            <a:ext cx="6314009" cy="2851488"/>
          </a:xfrm>
          <a:prstGeom prst="rect">
            <a:avLst/>
          </a:prstGeom>
        </p:spPr>
      </p:pic>
      <p:pic>
        <p:nvPicPr>
          <p:cNvPr id="7" name="Picture 6">
            <a:extLst>
              <a:ext uri="{FF2B5EF4-FFF2-40B4-BE49-F238E27FC236}">
                <a16:creationId xmlns:a16="http://schemas.microsoft.com/office/drawing/2014/main" id="{B283FD5C-542A-CAB8-212A-65102E82D4FF}"/>
              </a:ext>
            </a:extLst>
          </p:cNvPr>
          <p:cNvPicPr>
            <a:picLocks noChangeAspect="1"/>
          </p:cNvPicPr>
          <p:nvPr/>
        </p:nvPicPr>
        <p:blipFill rotWithShape="1">
          <a:blip r:embed="rId4"/>
          <a:srcRect l="2894" t="6315" r="1428"/>
          <a:stretch/>
        </p:blipFill>
        <p:spPr>
          <a:xfrm>
            <a:off x="35069" y="2538659"/>
            <a:ext cx="5487854" cy="1937088"/>
          </a:xfrm>
          <a:prstGeom prst="rect">
            <a:avLst/>
          </a:prstGeom>
        </p:spPr>
      </p:pic>
      <p:sp>
        <p:nvSpPr>
          <p:cNvPr id="9" name="Content Placeholder 2">
            <a:extLst>
              <a:ext uri="{FF2B5EF4-FFF2-40B4-BE49-F238E27FC236}">
                <a16:creationId xmlns:a16="http://schemas.microsoft.com/office/drawing/2014/main" id="{D74B5543-B72F-E0FF-1BCE-A06234976D75}"/>
              </a:ext>
            </a:extLst>
          </p:cNvPr>
          <p:cNvSpPr txBox="1">
            <a:spLocks/>
          </p:cNvSpPr>
          <p:nvPr/>
        </p:nvSpPr>
        <p:spPr>
          <a:xfrm>
            <a:off x="6481903" y="1970481"/>
            <a:ext cx="5257800" cy="942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dirty="0"/>
              <a:t>NBSVM’s, </a:t>
            </a:r>
            <a:r>
              <a:rPr lang="en-GB" sz="2400" dirty="0" err="1"/>
              <a:t>BiGRU’s</a:t>
            </a:r>
            <a:r>
              <a:rPr lang="en-GB" sz="2400" dirty="0"/>
              <a:t> and Transformers</a:t>
            </a:r>
          </a:p>
        </p:txBody>
      </p:sp>
    </p:spTree>
    <p:extLst>
      <p:ext uri="{BB962C8B-B14F-4D97-AF65-F5344CB8AC3E}">
        <p14:creationId xmlns:p14="http://schemas.microsoft.com/office/powerpoint/2010/main" val="3585554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3341-5BF2-7B9D-BA86-72DE80FE051F}"/>
              </a:ext>
            </a:extLst>
          </p:cNvPr>
          <p:cNvSpPr>
            <a:spLocks noGrp="1"/>
          </p:cNvSpPr>
          <p:nvPr>
            <p:ph type="title"/>
          </p:nvPr>
        </p:nvSpPr>
        <p:spPr>
          <a:xfrm>
            <a:off x="961853" y="402256"/>
            <a:ext cx="10772775" cy="1658198"/>
          </a:xfrm>
        </p:spPr>
        <p:txBody>
          <a:bodyPr/>
          <a:lstStyle/>
          <a:p>
            <a:r>
              <a:rPr lang="en-GB" dirty="0"/>
              <a:t>Model Training</a:t>
            </a:r>
          </a:p>
        </p:txBody>
      </p:sp>
      <p:sp>
        <p:nvSpPr>
          <p:cNvPr id="3" name="Content Placeholder 2">
            <a:extLst>
              <a:ext uri="{FF2B5EF4-FFF2-40B4-BE49-F238E27FC236}">
                <a16:creationId xmlns:a16="http://schemas.microsoft.com/office/drawing/2014/main" id="{94027A90-27AA-4599-E684-DA18E02B84D6}"/>
              </a:ext>
            </a:extLst>
          </p:cNvPr>
          <p:cNvSpPr>
            <a:spLocks noGrp="1"/>
          </p:cNvSpPr>
          <p:nvPr>
            <p:ph idx="1"/>
          </p:nvPr>
        </p:nvSpPr>
        <p:spPr>
          <a:xfrm>
            <a:off x="838200" y="1825625"/>
            <a:ext cx="5257800" cy="4351338"/>
          </a:xfrm>
        </p:spPr>
        <p:txBody>
          <a:bodyPr/>
          <a:lstStyle/>
          <a:p>
            <a:r>
              <a:rPr lang="en-GB" dirty="0"/>
              <a:t>Each model was trained with a triangular learning rate policy</a:t>
            </a:r>
          </a:p>
          <a:p>
            <a:r>
              <a:rPr lang="en-GB" dirty="0"/>
              <a:t>Each model was also assigned a different learning rate determine by the </a:t>
            </a:r>
            <a:r>
              <a:rPr lang="en-GB" dirty="0" err="1"/>
              <a:t>lr_find</a:t>
            </a:r>
            <a:r>
              <a:rPr lang="en-GB" dirty="0"/>
              <a:t> function in K-Train</a:t>
            </a:r>
          </a:p>
          <a:p>
            <a:r>
              <a:rPr lang="en-GB" dirty="0"/>
              <a:t>They were determined by looking at the value that resulted in the largest negative gradient</a:t>
            </a:r>
          </a:p>
        </p:txBody>
      </p:sp>
      <p:pic>
        <p:nvPicPr>
          <p:cNvPr id="5" name="Picture 4" descr="Shape, square&#10;&#10;Description automatically generated">
            <a:extLst>
              <a:ext uri="{FF2B5EF4-FFF2-40B4-BE49-F238E27FC236}">
                <a16:creationId xmlns:a16="http://schemas.microsoft.com/office/drawing/2014/main" id="{75ABD7D9-7644-865F-2A5E-1D0A66C98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481" y="50030"/>
            <a:ext cx="4903317" cy="3378970"/>
          </a:xfrm>
          <a:prstGeom prst="rect">
            <a:avLst/>
          </a:prstGeom>
        </p:spPr>
      </p:pic>
      <p:pic>
        <p:nvPicPr>
          <p:cNvPr id="9" name="Picture 8" descr="Shape&#10;&#10;Description automatically generated">
            <a:extLst>
              <a:ext uri="{FF2B5EF4-FFF2-40B4-BE49-F238E27FC236}">
                <a16:creationId xmlns:a16="http://schemas.microsoft.com/office/drawing/2014/main" id="{D0B8CA5D-718C-EF11-4D53-9B8BEAB93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482" y="3236017"/>
            <a:ext cx="4903317" cy="3378970"/>
          </a:xfrm>
          <a:prstGeom prst="rect">
            <a:avLst/>
          </a:prstGeom>
        </p:spPr>
      </p:pic>
    </p:spTree>
    <p:extLst>
      <p:ext uri="{BB962C8B-B14F-4D97-AF65-F5344CB8AC3E}">
        <p14:creationId xmlns:p14="http://schemas.microsoft.com/office/powerpoint/2010/main" val="297151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182C-5A43-534A-D351-888FC564413A}"/>
              </a:ext>
            </a:extLst>
          </p:cNvPr>
          <p:cNvSpPr>
            <a:spLocks noGrp="1"/>
          </p:cNvSpPr>
          <p:nvPr>
            <p:ph type="title"/>
          </p:nvPr>
        </p:nvSpPr>
        <p:spPr>
          <a:xfrm>
            <a:off x="557543" y="338084"/>
            <a:ext cx="10515600" cy="1325563"/>
          </a:xfrm>
        </p:spPr>
        <p:txBody>
          <a:bodyPr/>
          <a:lstStyle/>
          <a:p>
            <a:r>
              <a:rPr lang="en-GB" dirty="0"/>
              <a:t>Hate Network Algorithm – PT 1</a:t>
            </a:r>
          </a:p>
        </p:txBody>
      </p:sp>
      <p:pic>
        <p:nvPicPr>
          <p:cNvPr id="1026" name="Picture 2">
            <a:extLst>
              <a:ext uri="{FF2B5EF4-FFF2-40B4-BE49-F238E27FC236}">
                <a16:creationId xmlns:a16="http://schemas.microsoft.com/office/drawing/2014/main" id="{50A4A1C4-F334-BBFC-DE70-6D0724CD6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93"/>
          <a:stretch/>
        </p:blipFill>
        <p:spPr bwMode="auto">
          <a:xfrm>
            <a:off x="3225239" y="1204361"/>
            <a:ext cx="5741522" cy="500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81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182C-5A43-534A-D351-888FC564413A}"/>
              </a:ext>
            </a:extLst>
          </p:cNvPr>
          <p:cNvSpPr>
            <a:spLocks noGrp="1"/>
          </p:cNvSpPr>
          <p:nvPr>
            <p:ph type="title"/>
          </p:nvPr>
        </p:nvSpPr>
        <p:spPr>
          <a:xfrm>
            <a:off x="557543" y="338084"/>
            <a:ext cx="10515600" cy="1325563"/>
          </a:xfrm>
        </p:spPr>
        <p:txBody>
          <a:bodyPr/>
          <a:lstStyle/>
          <a:p>
            <a:r>
              <a:rPr lang="en-GB" dirty="0"/>
              <a:t>Hate Network Algorithm – PT 2</a:t>
            </a:r>
          </a:p>
        </p:txBody>
      </p:sp>
      <p:pic>
        <p:nvPicPr>
          <p:cNvPr id="1026" name="Picture 2">
            <a:extLst>
              <a:ext uri="{FF2B5EF4-FFF2-40B4-BE49-F238E27FC236}">
                <a16:creationId xmlns:a16="http://schemas.microsoft.com/office/drawing/2014/main" id="{50A4A1C4-F334-BBFC-DE70-6D0724CD6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704"/>
          <a:stretch/>
        </p:blipFill>
        <p:spPr bwMode="auto">
          <a:xfrm>
            <a:off x="3368842" y="1515714"/>
            <a:ext cx="6034289" cy="500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73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E51-91BD-A3C1-4F41-B402B1CEFDE6}"/>
              </a:ext>
            </a:extLst>
          </p:cNvPr>
          <p:cNvSpPr>
            <a:spLocks noGrp="1"/>
          </p:cNvSpPr>
          <p:nvPr>
            <p:ph type="title"/>
          </p:nvPr>
        </p:nvSpPr>
        <p:spPr>
          <a:xfrm>
            <a:off x="838200" y="238242"/>
            <a:ext cx="10515600" cy="1325563"/>
          </a:xfrm>
        </p:spPr>
        <p:txBody>
          <a:bodyPr/>
          <a:lstStyle/>
          <a:p>
            <a:r>
              <a:rPr lang="en-GB" dirty="0"/>
              <a:t>Testing – K-NNs</a:t>
            </a:r>
          </a:p>
        </p:txBody>
      </p:sp>
      <p:grpSp>
        <p:nvGrpSpPr>
          <p:cNvPr id="26" name="Group 25">
            <a:extLst>
              <a:ext uri="{FF2B5EF4-FFF2-40B4-BE49-F238E27FC236}">
                <a16:creationId xmlns:a16="http://schemas.microsoft.com/office/drawing/2014/main" id="{A5352F0B-7AE8-01E5-8C8A-0E66E81038CA}"/>
              </a:ext>
            </a:extLst>
          </p:cNvPr>
          <p:cNvGrpSpPr/>
          <p:nvPr/>
        </p:nvGrpSpPr>
        <p:grpSpPr>
          <a:xfrm>
            <a:off x="133808" y="1829362"/>
            <a:ext cx="5918241" cy="2114114"/>
            <a:chOff x="-68094" y="1469654"/>
            <a:chExt cx="6280445" cy="1959346"/>
          </a:xfrm>
        </p:grpSpPr>
        <p:pic>
          <p:nvPicPr>
            <p:cNvPr id="23" name="Picture 22" descr="Shape, rectangle&#10;&#10;Description automatically generated with medium confidence">
              <a:extLst>
                <a:ext uri="{FF2B5EF4-FFF2-40B4-BE49-F238E27FC236}">
                  <a16:creationId xmlns:a16="http://schemas.microsoft.com/office/drawing/2014/main" id="{565A5FD3-2715-C82B-0A66-23D420275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4" y="1469654"/>
              <a:ext cx="3140223" cy="1959346"/>
            </a:xfrm>
            <a:prstGeom prst="rect">
              <a:avLst/>
            </a:prstGeom>
          </p:spPr>
        </p:pic>
        <p:pic>
          <p:nvPicPr>
            <p:cNvPr id="25" name="Picture 24" descr="Shape&#10;&#10;Description automatically generated with medium confidence">
              <a:extLst>
                <a:ext uri="{FF2B5EF4-FFF2-40B4-BE49-F238E27FC236}">
                  <a16:creationId xmlns:a16="http://schemas.microsoft.com/office/drawing/2014/main" id="{33F71EF6-D3D0-B13C-20C8-4FCBE8BAF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129" y="1469654"/>
              <a:ext cx="3140222" cy="1959345"/>
            </a:xfrm>
            <a:prstGeom prst="rect">
              <a:avLst/>
            </a:prstGeom>
          </p:spPr>
        </p:pic>
      </p:grpSp>
      <p:grpSp>
        <p:nvGrpSpPr>
          <p:cNvPr id="31" name="Group 30">
            <a:extLst>
              <a:ext uri="{FF2B5EF4-FFF2-40B4-BE49-F238E27FC236}">
                <a16:creationId xmlns:a16="http://schemas.microsoft.com/office/drawing/2014/main" id="{CDB9745B-C653-481F-E9F1-9BD1A41750EE}"/>
              </a:ext>
            </a:extLst>
          </p:cNvPr>
          <p:cNvGrpSpPr/>
          <p:nvPr/>
        </p:nvGrpSpPr>
        <p:grpSpPr>
          <a:xfrm>
            <a:off x="6628667" y="1829362"/>
            <a:ext cx="5360285" cy="2114114"/>
            <a:chOff x="198388" y="4538731"/>
            <a:chExt cx="6336578" cy="1958400"/>
          </a:xfrm>
        </p:grpSpPr>
        <p:pic>
          <p:nvPicPr>
            <p:cNvPr id="28" name="Picture 27" descr="Chart, line chart&#10;&#10;Description automatically generated">
              <a:extLst>
                <a:ext uri="{FF2B5EF4-FFF2-40B4-BE49-F238E27FC236}">
                  <a16:creationId xmlns:a16="http://schemas.microsoft.com/office/drawing/2014/main" id="{3AC6B5BC-229B-2A0A-E1DB-439684A27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388" y="4538731"/>
              <a:ext cx="3168289" cy="1958400"/>
            </a:xfrm>
            <a:prstGeom prst="rect">
              <a:avLst/>
            </a:prstGeom>
          </p:spPr>
        </p:pic>
        <p:pic>
          <p:nvPicPr>
            <p:cNvPr id="30" name="Picture 29" descr="Shape, rectangle&#10;&#10;Description automatically generated">
              <a:extLst>
                <a:ext uri="{FF2B5EF4-FFF2-40B4-BE49-F238E27FC236}">
                  <a16:creationId xmlns:a16="http://schemas.microsoft.com/office/drawing/2014/main" id="{D69C50AE-2552-FB81-0CAC-55D47BBBAC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6677" y="4538731"/>
              <a:ext cx="3168289" cy="1958400"/>
            </a:xfrm>
            <a:prstGeom prst="rect">
              <a:avLst/>
            </a:prstGeom>
          </p:spPr>
        </p:pic>
      </p:grpSp>
      <p:grpSp>
        <p:nvGrpSpPr>
          <p:cNvPr id="36" name="Group 35">
            <a:extLst>
              <a:ext uri="{FF2B5EF4-FFF2-40B4-BE49-F238E27FC236}">
                <a16:creationId xmlns:a16="http://schemas.microsoft.com/office/drawing/2014/main" id="{BEB96AF2-68A9-817F-E8C5-65D438DA9E3A}"/>
              </a:ext>
            </a:extLst>
          </p:cNvPr>
          <p:cNvGrpSpPr/>
          <p:nvPr/>
        </p:nvGrpSpPr>
        <p:grpSpPr>
          <a:xfrm>
            <a:off x="352574" y="4608650"/>
            <a:ext cx="5699475" cy="2037944"/>
            <a:chOff x="548582" y="4898654"/>
            <a:chExt cx="6339638" cy="1959346"/>
          </a:xfrm>
        </p:grpSpPr>
        <p:pic>
          <p:nvPicPr>
            <p:cNvPr id="33" name="Picture 32" descr="Shape, rectangle&#10;&#10;Description automatically generated">
              <a:extLst>
                <a:ext uri="{FF2B5EF4-FFF2-40B4-BE49-F238E27FC236}">
                  <a16:creationId xmlns:a16="http://schemas.microsoft.com/office/drawing/2014/main" id="{1C3C8605-1507-C979-6CA6-67008CF333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582" y="4898654"/>
              <a:ext cx="3169819" cy="1959346"/>
            </a:xfrm>
            <a:prstGeom prst="rect">
              <a:avLst/>
            </a:prstGeom>
          </p:spPr>
        </p:pic>
        <p:pic>
          <p:nvPicPr>
            <p:cNvPr id="35" name="Picture 34" descr="Shape, rectangle&#10;&#10;Description automatically generated">
              <a:extLst>
                <a:ext uri="{FF2B5EF4-FFF2-40B4-BE49-F238E27FC236}">
                  <a16:creationId xmlns:a16="http://schemas.microsoft.com/office/drawing/2014/main" id="{1EF7EC57-174C-B897-D6CD-3234FF6F0B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8401" y="4898654"/>
              <a:ext cx="3169819" cy="1959346"/>
            </a:xfrm>
            <a:prstGeom prst="rect">
              <a:avLst/>
            </a:prstGeom>
          </p:spPr>
        </p:pic>
      </p:grpSp>
      <p:grpSp>
        <p:nvGrpSpPr>
          <p:cNvPr id="46" name="Group 45">
            <a:extLst>
              <a:ext uri="{FF2B5EF4-FFF2-40B4-BE49-F238E27FC236}">
                <a16:creationId xmlns:a16="http://schemas.microsoft.com/office/drawing/2014/main" id="{3C2A075A-976D-A95F-DCCC-C1A18B4ABF87}"/>
              </a:ext>
            </a:extLst>
          </p:cNvPr>
          <p:cNvGrpSpPr/>
          <p:nvPr/>
        </p:nvGrpSpPr>
        <p:grpSpPr>
          <a:xfrm>
            <a:off x="6628667" y="4608650"/>
            <a:ext cx="5509556" cy="2037944"/>
            <a:chOff x="6633554" y="3971082"/>
            <a:chExt cx="5509555" cy="2037944"/>
          </a:xfrm>
        </p:grpSpPr>
        <p:pic>
          <p:nvPicPr>
            <p:cNvPr id="38" name="Picture 37" descr="Shape, rectangle&#10;&#10;Description automatically generated">
              <a:extLst>
                <a:ext uri="{FF2B5EF4-FFF2-40B4-BE49-F238E27FC236}">
                  <a16:creationId xmlns:a16="http://schemas.microsoft.com/office/drawing/2014/main" id="{2790B1DE-D66B-865F-EC88-E6F204DEB2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1946" y="3971082"/>
              <a:ext cx="2731163" cy="2037944"/>
            </a:xfrm>
            <a:prstGeom prst="rect">
              <a:avLst/>
            </a:prstGeom>
          </p:spPr>
        </p:pic>
        <p:pic>
          <p:nvPicPr>
            <p:cNvPr id="40" name="Picture 39" descr="Chart, line chart&#10;&#10;Description automatically generated">
              <a:extLst>
                <a:ext uri="{FF2B5EF4-FFF2-40B4-BE49-F238E27FC236}">
                  <a16:creationId xmlns:a16="http://schemas.microsoft.com/office/drawing/2014/main" id="{5D59F56A-D96A-5D90-7724-4F40F617B6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3554" y="3971082"/>
              <a:ext cx="2712255" cy="2037944"/>
            </a:xfrm>
            <a:prstGeom prst="rect">
              <a:avLst/>
            </a:prstGeom>
          </p:spPr>
        </p:pic>
      </p:grpSp>
      <p:sp>
        <p:nvSpPr>
          <p:cNvPr id="42" name="TextBox 41">
            <a:extLst>
              <a:ext uri="{FF2B5EF4-FFF2-40B4-BE49-F238E27FC236}">
                <a16:creationId xmlns:a16="http://schemas.microsoft.com/office/drawing/2014/main" id="{EE61277F-2CD4-A9D9-74A2-E605E9E326C7}"/>
              </a:ext>
            </a:extLst>
          </p:cNvPr>
          <p:cNvSpPr txBox="1"/>
          <p:nvPr/>
        </p:nvSpPr>
        <p:spPr>
          <a:xfrm>
            <a:off x="126461" y="1235413"/>
            <a:ext cx="5584830" cy="369332"/>
          </a:xfrm>
          <a:prstGeom prst="rect">
            <a:avLst/>
          </a:prstGeom>
          <a:noFill/>
        </p:spPr>
        <p:txBody>
          <a:bodyPr wrap="square" rtlCol="0">
            <a:spAutoFit/>
          </a:bodyPr>
          <a:lstStyle/>
          <a:p>
            <a:pPr algn="ctr"/>
            <a:r>
              <a:rPr lang="en-GB" dirty="0"/>
              <a:t>1                                                       2</a:t>
            </a:r>
          </a:p>
        </p:txBody>
      </p:sp>
      <p:sp>
        <p:nvSpPr>
          <p:cNvPr id="43" name="TextBox 42">
            <a:extLst>
              <a:ext uri="{FF2B5EF4-FFF2-40B4-BE49-F238E27FC236}">
                <a16:creationId xmlns:a16="http://schemas.microsoft.com/office/drawing/2014/main" id="{61965967-5C65-7D17-980A-F4BFAEABD9D8}"/>
              </a:ext>
            </a:extLst>
          </p:cNvPr>
          <p:cNvSpPr txBox="1"/>
          <p:nvPr/>
        </p:nvSpPr>
        <p:spPr>
          <a:xfrm>
            <a:off x="6553394" y="1194473"/>
            <a:ext cx="5584830" cy="369332"/>
          </a:xfrm>
          <a:prstGeom prst="rect">
            <a:avLst/>
          </a:prstGeom>
          <a:noFill/>
        </p:spPr>
        <p:txBody>
          <a:bodyPr wrap="square" rtlCol="0">
            <a:spAutoFit/>
          </a:bodyPr>
          <a:lstStyle/>
          <a:p>
            <a:pPr algn="ctr"/>
            <a:r>
              <a:rPr lang="en-GB" dirty="0"/>
              <a:t>3                                               4</a:t>
            </a:r>
          </a:p>
        </p:txBody>
      </p:sp>
      <p:sp>
        <p:nvSpPr>
          <p:cNvPr id="44" name="TextBox 43">
            <a:extLst>
              <a:ext uri="{FF2B5EF4-FFF2-40B4-BE49-F238E27FC236}">
                <a16:creationId xmlns:a16="http://schemas.microsoft.com/office/drawing/2014/main" id="{33E5F043-D874-5721-DAC6-AF8B84607C0C}"/>
              </a:ext>
            </a:extLst>
          </p:cNvPr>
          <p:cNvSpPr txBox="1"/>
          <p:nvPr/>
        </p:nvSpPr>
        <p:spPr>
          <a:xfrm>
            <a:off x="357836" y="4168094"/>
            <a:ext cx="5584830" cy="369332"/>
          </a:xfrm>
          <a:prstGeom prst="rect">
            <a:avLst/>
          </a:prstGeom>
          <a:noFill/>
        </p:spPr>
        <p:txBody>
          <a:bodyPr wrap="square" rtlCol="0">
            <a:spAutoFit/>
          </a:bodyPr>
          <a:lstStyle/>
          <a:p>
            <a:pPr algn="ctr"/>
            <a:r>
              <a:rPr lang="en-GB" dirty="0"/>
              <a:t>5                                                       6</a:t>
            </a:r>
          </a:p>
        </p:txBody>
      </p:sp>
      <p:sp>
        <p:nvSpPr>
          <p:cNvPr id="45" name="TextBox 44">
            <a:extLst>
              <a:ext uri="{FF2B5EF4-FFF2-40B4-BE49-F238E27FC236}">
                <a16:creationId xmlns:a16="http://schemas.microsoft.com/office/drawing/2014/main" id="{EBBDAE20-9B2D-699A-7E1C-5A9A6407BCDA}"/>
              </a:ext>
            </a:extLst>
          </p:cNvPr>
          <p:cNvSpPr txBox="1"/>
          <p:nvPr/>
        </p:nvSpPr>
        <p:spPr>
          <a:xfrm>
            <a:off x="6409009" y="4172791"/>
            <a:ext cx="5584830" cy="369332"/>
          </a:xfrm>
          <a:prstGeom prst="rect">
            <a:avLst/>
          </a:prstGeom>
          <a:noFill/>
        </p:spPr>
        <p:txBody>
          <a:bodyPr wrap="square" rtlCol="0">
            <a:spAutoFit/>
          </a:bodyPr>
          <a:lstStyle/>
          <a:p>
            <a:pPr algn="ctr"/>
            <a:r>
              <a:rPr lang="en-GB" dirty="0"/>
              <a:t>7                                                       8</a:t>
            </a:r>
          </a:p>
        </p:txBody>
      </p:sp>
    </p:spTree>
    <p:extLst>
      <p:ext uri="{BB962C8B-B14F-4D97-AF65-F5344CB8AC3E}">
        <p14:creationId xmlns:p14="http://schemas.microsoft.com/office/powerpoint/2010/main" val="242919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6102-6A73-48E7-0CE4-EF6CFE446804}"/>
              </a:ext>
            </a:extLst>
          </p:cNvPr>
          <p:cNvSpPr>
            <a:spLocks noGrp="1"/>
          </p:cNvSpPr>
          <p:nvPr>
            <p:ph type="title"/>
          </p:nvPr>
        </p:nvSpPr>
        <p:spPr>
          <a:xfrm>
            <a:off x="190296" y="0"/>
            <a:ext cx="10772775" cy="1658198"/>
          </a:xfrm>
        </p:spPr>
        <p:txBody>
          <a:bodyPr/>
          <a:lstStyle/>
          <a:p>
            <a:r>
              <a:rPr lang="en-GB" dirty="0"/>
              <a:t>Testing – DL Models</a:t>
            </a:r>
          </a:p>
        </p:txBody>
      </p:sp>
      <p:pic>
        <p:nvPicPr>
          <p:cNvPr id="5" name="Picture 4">
            <a:extLst>
              <a:ext uri="{FF2B5EF4-FFF2-40B4-BE49-F238E27FC236}">
                <a16:creationId xmlns:a16="http://schemas.microsoft.com/office/drawing/2014/main" id="{BAA68517-63AC-EEFF-B817-18A68DCF6649}"/>
              </a:ext>
            </a:extLst>
          </p:cNvPr>
          <p:cNvPicPr>
            <a:picLocks noChangeAspect="1"/>
          </p:cNvPicPr>
          <p:nvPr/>
        </p:nvPicPr>
        <p:blipFill>
          <a:blip r:embed="rId3"/>
          <a:stretch>
            <a:fillRect/>
          </a:stretch>
        </p:blipFill>
        <p:spPr>
          <a:xfrm>
            <a:off x="4054877" y="1537750"/>
            <a:ext cx="7837161" cy="4664066"/>
          </a:xfrm>
          <a:prstGeom prst="rect">
            <a:avLst/>
          </a:prstGeom>
        </p:spPr>
      </p:pic>
      <p:sp>
        <p:nvSpPr>
          <p:cNvPr id="6" name="TextBox 5">
            <a:extLst>
              <a:ext uri="{FF2B5EF4-FFF2-40B4-BE49-F238E27FC236}">
                <a16:creationId xmlns:a16="http://schemas.microsoft.com/office/drawing/2014/main" id="{857D4012-BF37-2942-1F27-71A3B111D4CE}"/>
              </a:ext>
            </a:extLst>
          </p:cNvPr>
          <p:cNvSpPr txBox="1"/>
          <p:nvPr/>
        </p:nvSpPr>
        <p:spPr>
          <a:xfrm>
            <a:off x="299962" y="1537066"/>
            <a:ext cx="2911965" cy="3970318"/>
          </a:xfrm>
          <a:prstGeom prst="rect">
            <a:avLst/>
          </a:prstGeom>
          <a:noFill/>
        </p:spPr>
        <p:txBody>
          <a:bodyPr wrap="square" rtlCol="0">
            <a:spAutoFit/>
          </a:bodyPr>
          <a:lstStyle/>
          <a:p>
            <a:pPr marL="285750" indent="-285750">
              <a:buFont typeface="Arial" panose="020B0604020202020204" pitchFamily="34" charset="0"/>
              <a:buChar char="•"/>
            </a:pPr>
            <a:r>
              <a:rPr lang="en-GB" dirty="0"/>
              <a:t>All the results collated in the form: </a:t>
            </a:r>
            <a:r>
              <a:rPr lang="en-GB" sz="1800" b="0" i="0" u="none" strike="noStrike" dirty="0">
                <a:effectLst/>
                <a:latin typeface="Calibri" panose="020F0502020204030204" pitchFamily="34" charset="0"/>
              </a:rPr>
              <a:t> True Positives| True Negatives| False </a:t>
            </a:r>
            <a:r>
              <a:rPr lang="en-GB" sz="1800" b="0" i="0" u="none" strike="noStrike" dirty="0" err="1">
                <a:effectLst/>
                <a:latin typeface="Calibri" panose="020F0502020204030204" pitchFamily="34" charset="0"/>
              </a:rPr>
              <a:t>Positives|False</a:t>
            </a:r>
            <a:r>
              <a:rPr lang="en-GB" sz="1800" b="0" i="0" u="none" strike="noStrike" dirty="0">
                <a:effectLst/>
                <a:latin typeface="Calibri" panose="020F0502020204030204" pitchFamily="34" charset="0"/>
              </a:rPr>
              <a:t> Negatives</a:t>
            </a:r>
          </a:p>
          <a:p>
            <a:pPr marL="285750" indent="-285750">
              <a:buFont typeface="Arial" panose="020B0604020202020204" pitchFamily="34" charset="0"/>
              <a:buChar char="•"/>
            </a:pPr>
            <a:endParaRPr lang="en-GB" dirty="0">
              <a:latin typeface="Calibri" panose="020F0502020204030204" pitchFamily="34" charset="0"/>
            </a:endParaRPr>
          </a:p>
          <a:p>
            <a:pPr marL="285750" indent="-285750">
              <a:buFont typeface="Arial" panose="020B0604020202020204" pitchFamily="34" charset="0"/>
              <a:buChar char="•"/>
            </a:pPr>
            <a:endParaRPr lang="en-GB" sz="1800" b="0" i="0" u="none" strike="noStrike" dirty="0">
              <a:effectLst/>
              <a:latin typeface="Calibri" panose="020F0502020204030204" pitchFamily="34" charset="0"/>
            </a:endParaRPr>
          </a:p>
          <a:p>
            <a:pPr marL="285750" indent="-285750">
              <a:buFont typeface="Arial" panose="020B0604020202020204" pitchFamily="34" charset="0"/>
              <a:buChar char="•"/>
            </a:pPr>
            <a:endParaRPr lang="en-GB" dirty="0">
              <a:latin typeface="Calibri" panose="020F0502020204030204" pitchFamily="34" charset="0"/>
            </a:endParaRPr>
          </a:p>
          <a:p>
            <a:pPr marL="285750" indent="-285750">
              <a:buFont typeface="Arial" panose="020B0604020202020204" pitchFamily="34" charset="0"/>
              <a:buChar char="•"/>
            </a:pPr>
            <a:endParaRPr lang="en-GB" sz="1800" b="0" i="0" u="none" strike="noStrike" dirty="0">
              <a:effectLst/>
              <a:latin typeface="Calibri" panose="020F0502020204030204" pitchFamily="34" charset="0"/>
            </a:endParaRPr>
          </a:p>
          <a:p>
            <a:pPr marL="285750" indent="-285750">
              <a:buFont typeface="Arial" panose="020B0604020202020204" pitchFamily="34" charset="0"/>
              <a:buChar char="•"/>
            </a:pPr>
            <a:endParaRPr lang="en-GB" dirty="0">
              <a:latin typeface="Calibri" panose="020F0502020204030204" pitchFamily="34" charset="0"/>
            </a:endParaRPr>
          </a:p>
          <a:p>
            <a:endParaRPr lang="en-GB" sz="1800" b="0" i="0" u="none" strike="noStrike" dirty="0">
              <a:effectLst/>
              <a:latin typeface="Calibri" panose="020F0502020204030204" pitchFamily="34" charset="0"/>
            </a:endParaRPr>
          </a:p>
          <a:p>
            <a:pPr marL="285750" indent="-285750">
              <a:buFont typeface="Arial" panose="020B0604020202020204" pitchFamily="34" charset="0"/>
              <a:buChar char="•"/>
            </a:pPr>
            <a:r>
              <a:rPr lang="en-GB" dirty="0">
                <a:latin typeface="Calibri" panose="020F0502020204030204" pitchFamily="34" charset="0"/>
              </a:rPr>
              <a:t>Not very useful so they were converted to metrics resulting in tables</a:t>
            </a:r>
          </a:p>
          <a:p>
            <a:r>
              <a:rPr lang="en-GB" dirty="0"/>
              <a:t> </a:t>
            </a:r>
          </a:p>
        </p:txBody>
      </p:sp>
    </p:spTree>
    <p:extLst>
      <p:ext uri="{BB962C8B-B14F-4D97-AF65-F5344CB8AC3E}">
        <p14:creationId xmlns:p14="http://schemas.microsoft.com/office/powerpoint/2010/main" val="389557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7D38-461D-5FA3-B915-4D9EF2124DE2}"/>
              </a:ext>
            </a:extLst>
          </p:cNvPr>
          <p:cNvSpPr>
            <a:spLocks noGrp="1"/>
          </p:cNvSpPr>
          <p:nvPr>
            <p:ph type="title"/>
          </p:nvPr>
        </p:nvSpPr>
        <p:spPr>
          <a:xfrm>
            <a:off x="549144" y="185587"/>
            <a:ext cx="10772775" cy="1658198"/>
          </a:xfrm>
        </p:spPr>
        <p:txBody>
          <a:bodyPr/>
          <a:lstStyle/>
          <a:p>
            <a:r>
              <a:rPr lang="en-GB" dirty="0"/>
              <a:t>DL Methods Key Takeaways</a:t>
            </a:r>
          </a:p>
        </p:txBody>
      </p:sp>
      <p:sp>
        <p:nvSpPr>
          <p:cNvPr id="3" name="Content Placeholder 2">
            <a:extLst>
              <a:ext uri="{FF2B5EF4-FFF2-40B4-BE49-F238E27FC236}">
                <a16:creationId xmlns:a16="http://schemas.microsoft.com/office/drawing/2014/main" id="{B23B8A09-86CC-BB6E-CE2F-55B7F6373D91}"/>
              </a:ext>
            </a:extLst>
          </p:cNvPr>
          <p:cNvSpPr>
            <a:spLocks noGrp="1"/>
          </p:cNvSpPr>
          <p:nvPr>
            <p:ph idx="1"/>
          </p:nvPr>
        </p:nvSpPr>
        <p:spPr>
          <a:xfrm>
            <a:off x="444367" y="1571616"/>
            <a:ext cx="4861560" cy="5020345"/>
          </a:xfrm>
        </p:spPr>
        <p:txBody>
          <a:bodyPr>
            <a:normAutofit/>
          </a:bodyPr>
          <a:lstStyle/>
          <a:p>
            <a:r>
              <a:rPr lang="en-GB" sz="2400" dirty="0"/>
              <a:t>MODEL DOESN’T MATTER -&gt; All models performed similarly and the dependency was not on the model used, but the configuration used </a:t>
            </a:r>
          </a:p>
          <a:p>
            <a:r>
              <a:rPr lang="en-GB" sz="2400" dirty="0"/>
              <a:t>The best configurations were configurations 4 , 5 , 12 and 13.</a:t>
            </a:r>
          </a:p>
          <a:p>
            <a:r>
              <a:rPr lang="en-GB" sz="2400" dirty="0"/>
              <a:t>They all performed well at the PERFORMANCE metric: (Hate Speech Accuracy + Non-Hate Speech Accuracy) / 2</a:t>
            </a:r>
          </a:p>
          <a:p>
            <a:r>
              <a:rPr lang="en-GB" sz="2400" dirty="0"/>
              <a:t>The models on the right were used as an ensemble for the hate network detector and further tested versus state-of-the-art models</a:t>
            </a:r>
          </a:p>
          <a:p>
            <a:endParaRPr lang="en-GB" sz="2400" dirty="0"/>
          </a:p>
          <a:p>
            <a:endParaRPr lang="en-GB" sz="2400" dirty="0"/>
          </a:p>
        </p:txBody>
      </p:sp>
      <p:pic>
        <p:nvPicPr>
          <p:cNvPr id="5" name="Picture 4">
            <a:extLst>
              <a:ext uri="{FF2B5EF4-FFF2-40B4-BE49-F238E27FC236}">
                <a16:creationId xmlns:a16="http://schemas.microsoft.com/office/drawing/2014/main" id="{32148C49-46FA-533B-CE1E-0E181AA78949}"/>
              </a:ext>
            </a:extLst>
          </p:cNvPr>
          <p:cNvPicPr>
            <a:picLocks noChangeAspect="1"/>
          </p:cNvPicPr>
          <p:nvPr/>
        </p:nvPicPr>
        <p:blipFill>
          <a:blip r:embed="rId3"/>
          <a:stretch>
            <a:fillRect/>
          </a:stretch>
        </p:blipFill>
        <p:spPr>
          <a:xfrm>
            <a:off x="5620710" y="1552876"/>
            <a:ext cx="6022146" cy="1927543"/>
          </a:xfrm>
          <a:prstGeom prst="rect">
            <a:avLst/>
          </a:prstGeom>
        </p:spPr>
      </p:pic>
      <p:pic>
        <p:nvPicPr>
          <p:cNvPr id="8" name="Picture 7">
            <a:extLst>
              <a:ext uri="{FF2B5EF4-FFF2-40B4-BE49-F238E27FC236}">
                <a16:creationId xmlns:a16="http://schemas.microsoft.com/office/drawing/2014/main" id="{EF51FF48-39D8-9B09-8F83-09C40FBAC307}"/>
              </a:ext>
            </a:extLst>
          </p:cNvPr>
          <p:cNvPicPr>
            <a:picLocks noChangeAspect="1"/>
          </p:cNvPicPr>
          <p:nvPr/>
        </p:nvPicPr>
        <p:blipFill>
          <a:blip r:embed="rId4"/>
          <a:stretch>
            <a:fillRect/>
          </a:stretch>
        </p:blipFill>
        <p:spPr>
          <a:xfrm>
            <a:off x="5305927" y="4729453"/>
            <a:ext cx="6713605" cy="1113861"/>
          </a:xfrm>
          <a:prstGeom prst="rect">
            <a:avLst/>
          </a:prstGeom>
        </p:spPr>
      </p:pic>
    </p:spTree>
    <p:extLst>
      <p:ext uri="{BB962C8B-B14F-4D97-AF65-F5344CB8AC3E}">
        <p14:creationId xmlns:p14="http://schemas.microsoft.com/office/powerpoint/2010/main" val="1158568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4DF7-D254-ECEB-52C9-F7CDB6A0D037}"/>
              </a:ext>
            </a:extLst>
          </p:cNvPr>
          <p:cNvSpPr>
            <a:spLocks noGrp="1"/>
          </p:cNvSpPr>
          <p:nvPr>
            <p:ph type="title"/>
          </p:nvPr>
        </p:nvSpPr>
        <p:spPr>
          <a:xfrm>
            <a:off x="709612" y="46725"/>
            <a:ext cx="10772775" cy="1658198"/>
          </a:xfrm>
        </p:spPr>
        <p:txBody>
          <a:bodyPr/>
          <a:lstStyle/>
          <a:p>
            <a:r>
              <a:rPr lang="en-GB" dirty="0"/>
              <a:t>Failed Attempts</a:t>
            </a:r>
          </a:p>
        </p:txBody>
      </p:sp>
      <p:sp>
        <p:nvSpPr>
          <p:cNvPr id="3" name="Content Placeholder 2">
            <a:extLst>
              <a:ext uri="{FF2B5EF4-FFF2-40B4-BE49-F238E27FC236}">
                <a16:creationId xmlns:a16="http://schemas.microsoft.com/office/drawing/2014/main" id="{B20BC383-DD2A-5527-CA62-E5F8BD822D68}"/>
              </a:ext>
            </a:extLst>
          </p:cNvPr>
          <p:cNvSpPr>
            <a:spLocks noGrp="1"/>
          </p:cNvSpPr>
          <p:nvPr>
            <p:ph idx="1"/>
          </p:nvPr>
        </p:nvSpPr>
        <p:spPr>
          <a:xfrm>
            <a:off x="602138" y="1470025"/>
            <a:ext cx="5112862" cy="2162175"/>
          </a:xfrm>
        </p:spPr>
        <p:txBody>
          <a:bodyPr/>
          <a:lstStyle/>
          <a:p>
            <a:pPr marL="0" indent="0">
              <a:buNone/>
            </a:pPr>
            <a:r>
              <a:rPr lang="en-GB" b="1" dirty="0"/>
              <a:t>Data Augmentation</a:t>
            </a:r>
            <a:r>
              <a:rPr lang="en-GB" dirty="0"/>
              <a:t>: Attempted to change characters within the dataset to increase dataset size but contextual and position based data augmentation</a:t>
            </a:r>
          </a:p>
        </p:txBody>
      </p:sp>
      <p:pic>
        <p:nvPicPr>
          <p:cNvPr id="5" name="Picture 4">
            <a:extLst>
              <a:ext uri="{FF2B5EF4-FFF2-40B4-BE49-F238E27FC236}">
                <a16:creationId xmlns:a16="http://schemas.microsoft.com/office/drawing/2014/main" id="{18B1C8F6-EBC6-F937-4D28-7EAA87D6EF24}"/>
              </a:ext>
            </a:extLst>
          </p:cNvPr>
          <p:cNvPicPr>
            <a:picLocks noChangeAspect="1"/>
          </p:cNvPicPr>
          <p:nvPr/>
        </p:nvPicPr>
        <p:blipFill rotWithShape="1">
          <a:blip r:embed="rId3"/>
          <a:srcRect l="2627" t="1924" r="1697" b="2889"/>
          <a:stretch/>
        </p:blipFill>
        <p:spPr>
          <a:xfrm>
            <a:off x="6248559" y="346883"/>
            <a:ext cx="5394960" cy="2021840"/>
          </a:xfrm>
          <a:prstGeom prst="rect">
            <a:avLst/>
          </a:prstGeom>
        </p:spPr>
      </p:pic>
      <p:pic>
        <p:nvPicPr>
          <p:cNvPr id="7" name="Picture 6">
            <a:extLst>
              <a:ext uri="{FF2B5EF4-FFF2-40B4-BE49-F238E27FC236}">
                <a16:creationId xmlns:a16="http://schemas.microsoft.com/office/drawing/2014/main" id="{D02AA43D-46C8-5F8B-71A8-BA6F32139470}"/>
              </a:ext>
            </a:extLst>
          </p:cNvPr>
          <p:cNvPicPr>
            <a:picLocks noChangeAspect="1"/>
          </p:cNvPicPr>
          <p:nvPr/>
        </p:nvPicPr>
        <p:blipFill rotWithShape="1">
          <a:blip r:embed="rId4"/>
          <a:srcRect l="1946" t="-1" r="3034" b="3556"/>
          <a:stretch/>
        </p:blipFill>
        <p:spPr>
          <a:xfrm>
            <a:off x="6240939" y="2527844"/>
            <a:ext cx="5348923" cy="2085286"/>
          </a:xfrm>
          <a:prstGeom prst="rect">
            <a:avLst/>
          </a:prstGeom>
        </p:spPr>
      </p:pic>
      <p:pic>
        <p:nvPicPr>
          <p:cNvPr id="9" name="Picture 8">
            <a:extLst>
              <a:ext uri="{FF2B5EF4-FFF2-40B4-BE49-F238E27FC236}">
                <a16:creationId xmlns:a16="http://schemas.microsoft.com/office/drawing/2014/main" id="{6BD938E6-10AD-B062-CAB4-DAD76D79F2D7}"/>
              </a:ext>
            </a:extLst>
          </p:cNvPr>
          <p:cNvPicPr>
            <a:picLocks noChangeAspect="1"/>
          </p:cNvPicPr>
          <p:nvPr/>
        </p:nvPicPr>
        <p:blipFill rotWithShape="1">
          <a:blip r:embed="rId5"/>
          <a:srcRect b="4308"/>
          <a:stretch/>
        </p:blipFill>
        <p:spPr>
          <a:xfrm>
            <a:off x="6240939" y="4871167"/>
            <a:ext cx="5410200" cy="1722674"/>
          </a:xfrm>
          <a:prstGeom prst="rect">
            <a:avLst/>
          </a:prstGeom>
        </p:spPr>
      </p:pic>
      <p:sp>
        <p:nvSpPr>
          <p:cNvPr id="10" name="Content Placeholder 2">
            <a:extLst>
              <a:ext uri="{FF2B5EF4-FFF2-40B4-BE49-F238E27FC236}">
                <a16:creationId xmlns:a16="http://schemas.microsoft.com/office/drawing/2014/main" id="{4161AC0F-EB34-AFB6-8F7F-A8B2E5CC8828}"/>
              </a:ext>
            </a:extLst>
          </p:cNvPr>
          <p:cNvSpPr txBox="1">
            <a:spLocks/>
          </p:cNvSpPr>
          <p:nvPr/>
        </p:nvSpPr>
        <p:spPr>
          <a:xfrm>
            <a:off x="602138" y="3962798"/>
            <a:ext cx="5112862" cy="2162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dirty="0"/>
              <a:t>Adaptive Class Weighting </a:t>
            </a:r>
            <a:r>
              <a:rPr lang="en-GB" sz="2400" dirty="0"/>
              <a:t>: Attempted to adapt class weight proportional to other classes’ accuracy but did not prove to be effective</a:t>
            </a:r>
          </a:p>
        </p:txBody>
      </p:sp>
    </p:spTree>
    <p:extLst>
      <p:ext uri="{BB962C8B-B14F-4D97-AF65-F5344CB8AC3E}">
        <p14:creationId xmlns:p14="http://schemas.microsoft.com/office/powerpoint/2010/main" val="4082636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E51-91BD-A3C1-4F41-B402B1CEFDE6}"/>
              </a:ext>
            </a:extLst>
          </p:cNvPr>
          <p:cNvSpPr>
            <a:spLocks noGrp="1"/>
          </p:cNvSpPr>
          <p:nvPr>
            <p:ph type="title"/>
          </p:nvPr>
        </p:nvSpPr>
        <p:spPr>
          <a:xfrm>
            <a:off x="679009" y="262967"/>
            <a:ext cx="10772775" cy="1658198"/>
          </a:xfrm>
        </p:spPr>
        <p:txBody>
          <a:bodyPr/>
          <a:lstStyle/>
          <a:p>
            <a:r>
              <a:rPr lang="en-GB" dirty="0"/>
              <a:t>Testing – Thresholding for Hate Network Detection</a:t>
            </a:r>
          </a:p>
        </p:txBody>
      </p:sp>
      <p:pic>
        <p:nvPicPr>
          <p:cNvPr id="4" name="Picture 3" descr="Chart, line chart&#10;&#10;Description automatically generated">
            <a:extLst>
              <a:ext uri="{FF2B5EF4-FFF2-40B4-BE49-F238E27FC236}">
                <a16:creationId xmlns:a16="http://schemas.microsoft.com/office/drawing/2014/main" id="{579D7C89-E86F-C883-F868-AA2E6CCE7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526" y="1921830"/>
            <a:ext cx="6239605" cy="4438333"/>
          </a:xfrm>
          <a:prstGeom prst="rect">
            <a:avLst/>
          </a:prstGeom>
        </p:spPr>
      </p:pic>
      <p:sp>
        <p:nvSpPr>
          <p:cNvPr id="5" name="TextBox 4">
            <a:extLst>
              <a:ext uri="{FF2B5EF4-FFF2-40B4-BE49-F238E27FC236}">
                <a16:creationId xmlns:a16="http://schemas.microsoft.com/office/drawing/2014/main" id="{52666D74-11B8-46F9-FE05-B2ABA17FC421}"/>
              </a:ext>
            </a:extLst>
          </p:cNvPr>
          <p:cNvSpPr txBox="1"/>
          <p:nvPr/>
        </p:nvSpPr>
        <p:spPr>
          <a:xfrm>
            <a:off x="679009" y="1921830"/>
            <a:ext cx="4943192" cy="646331"/>
          </a:xfrm>
          <a:prstGeom prst="rect">
            <a:avLst/>
          </a:prstGeom>
          <a:noFill/>
        </p:spPr>
        <p:txBody>
          <a:bodyPr wrap="square" rtlCol="0">
            <a:spAutoFit/>
          </a:bodyPr>
          <a:lstStyle/>
          <a:p>
            <a:r>
              <a:rPr lang="en-GB" dirty="0"/>
              <a:t>As mentioned previously: we have a threshold we need to determine</a:t>
            </a:r>
          </a:p>
        </p:txBody>
      </p:sp>
      <p:sp>
        <p:nvSpPr>
          <p:cNvPr id="14" name="TextBox 13">
            <a:extLst>
              <a:ext uri="{FF2B5EF4-FFF2-40B4-BE49-F238E27FC236}">
                <a16:creationId xmlns:a16="http://schemas.microsoft.com/office/drawing/2014/main" id="{A9FE691E-22DF-6F32-AAEF-08D3CEBCDB77}"/>
              </a:ext>
            </a:extLst>
          </p:cNvPr>
          <p:cNvSpPr txBox="1"/>
          <p:nvPr/>
        </p:nvSpPr>
        <p:spPr>
          <a:xfrm>
            <a:off x="679009" y="2691156"/>
            <a:ext cx="4943192" cy="923330"/>
          </a:xfrm>
          <a:prstGeom prst="rect">
            <a:avLst/>
          </a:prstGeom>
          <a:noFill/>
        </p:spPr>
        <p:txBody>
          <a:bodyPr wrap="square" rtlCol="0">
            <a:spAutoFit/>
          </a:bodyPr>
          <a:lstStyle/>
          <a:p>
            <a:r>
              <a:rPr lang="en-GB" dirty="0"/>
              <a:t>We query every word in our lexicon and classify the tweets from every user to get an initial hate set -&gt; 63 people</a:t>
            </a:r>
          </a:p>
        </p:txBody>
      </p:sp>
      <p:sp>
        <p:nvSpPr>
          <p:cNvPr id="15" name="TextBox 14">
            <a:extLst>
              <a:ext uri="{FF2B5EF4-FFF2-40B4-BE49-F238E27FC236}">
                <a16:creationId xmlns:a16="http://schemas.microsoft.com/office/drawing/2014/main" id="{271D2835-90CA-3599-12EA-3F6062B2E342}"/>
              </a:ext>
            </a:extLst>
          </p:cNvPr>
          <p:cNvSpPr txBox="1"/>
          <p:nvPr/>
        </p:nvSpPr>
        <p:spPr>
          <a:xfrm>
            <a:off x="679009" y="3975239"/>
            <a:ext cx="4943192" cy="923330"/>
          </a:xfrm>
          <a:prstGeom prst="rect">
            <a:avLst/>
          </a:prstGeom>
          <a:noFill/>
        </p:spPr>
        <p:txBody>
          <a:bodyPr wrap="square" rtlCol="0">
            <a:spAutoFit/>
          </a:bodyPr>
          <a:lstStyle/>
          <a:p>
            <a:r>
              <a:rPr lang="en-GB" dirty="0"/>
              <a:t>We look at each of those users’ past ten tweets and classify each of them applying a threshold from 1 to 10</a:t>
            </a:r>
          </a:p>
        </p:txBody>
      </p:sp>
      <p:sp>
        <p:nvSpPr>
          <p:cNvPr id="16" name="TextBox 15">
            <a:extLst>
              <a:ext uri="{FF2B5EF4-FFF2-40B4-BE49-F238E27FC236}">
                <a16:creationId xmlns:a16="http://schemas.microsoft.com/office/drawing/2014/main" id="{7B1B8992-8E87-72AB-10D3-4D65CC8D1974}"/>
              </a:ext>
            </a:extLst>
          </p:cNvPr>
          <p:cNvSpPr txBox="1"/>
          <p:nvPr/>
        </p:nvSpPr>
        <p:spPr>
          <a:xfrm>
            <a:off x="679009" y="5259322"/>
            <a:ext cx="4943192" cy="923330"/>
          </a:xfrm>
          <a:prstGeom prst="rect">
            <a:avLst/>
          </a:prstGeom>
          <a:noFill/>
        </p:spPr>
        <p:txBody>
          <a:bodyPr wrap="square" rtlCol="0">
            <a:spAutoFit/>
          </a:bodyPr>
          <a:lstStyle/>
          <a:p>
            <a:r>
              <a:rPr lang="en-GB" dirty="0"/>
              <a:t>We get a band at the bottom where there isn’t much change like an elbow plot shown in red. The value of 7 was chosen for this investigation</a:t>
            </a:r>
          </a:p>
        </p:txBody>
      </p:sp>
      <p:sp>
        <p:nvSpPr>
          <p:cNvPr id="6" name="Arrow: Down 5">
            <a:extLst>
              <a:ext uri="{FF2B5EF4-FFF2-40B4-BE49-F238E27FC236}">
                <a16:creationId xmlns:a16="http://schemas.microsoft.com/office/drawing/2014/main" id="{18BBD50A-D708-364F-3605-DDEB58513F31}"/>
              </a:ext>
            </a:extLst>
          </p:cNvPr>
          <p:cNvSpPr/>
          <p:nvPr/>
        </p:nvSpPr>
        <p:spPr>
          <a:xfrm>
            <a:off x="2969534" y="3614486"/>
            <a:ext cx="362139" cy="3607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Down 16">
            <a:extLst>
              <a:ext uri="{FF2B5EF4-FFF2-40B4-BE49-F238E27FC236}">
                <a16:creationId xmlns:a16="http://schemas.microsoft.com/office/drawing/2014/main" id="{AB545114-1BDD-0FB1-A29F-A935E437F640}"/>
              </a:ext>
            </a:extLst>
          </p:cNvPr>
          <p:cNvSpPr/>
          <p:nvPr/>
        </p:nvSpPr>
        <p:spPr>
          <a:xfrm>
            <a:off x="2969534" y="4898569"/>
            <a:ext cx="362139" cy="3607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3F2D17D-3503-F012-A17E-BEBCE44517E5}"/>
              </a:ext>
            </a:extLst>
          </p:cNvPr>
          <p:cNvSpPr/>
          <p:nvPr/>
        </p:nvSpPr>
        <p:spPr>
          <a:xfrm>
            <a:off x="6460958" y="5077326"/>
            <a:ext cx="5519173" cy="52939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926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548DF-D486-312E-BB42-6B109BF4BABB}"/>
              </a:ext>
            </a:extLst>
          </p:cNvPr>
          <p:cNvSpPr>
            <a:spLocks noGrp="1"/>
          </p:cNvSpPr>
          <p:nvPr>
            <p:ph type="title"/>
          </p:nvPr>
        </p:nvSpPr>
        <p:spPr/>
        <p:txBody>
          <a:bodyPr/>
          <a:lstStyle/>
          <a:p>
            <a:r>
              <a:rPr lang="en-GB" dirty="0"/>
              <a:t>My thesis in one sentence…</a:t>
            </a:r>
          </a:p>
        </p:txBody>
      </p:sp>
      <p:sp>
        <p:nvSpPr>
          <p:cNvPr id="3" name="Content Placeholder 2">
            <a:extLst>
              <a:ext uri="{FF2B5EF4-FFF2-40B4-BE49-F238E27FC236}">
                <a16:creationId xmlns:a16="http://schemas.microsoft.com/office/drawing/2014/main" id="{63C5216A-4452-45BA-5EDE-142ED7B4CFC8}"/>
              </a:ext>
            </a:extLst>
          </p:cNvPr>
          <p:cNvSpPr>
            <a:spLocks noGrp="1"/>
          </p:cNvSpPr>
          <p:nvPr>
            <p:ph idx="1"/>
          </p:nvPr>
        </p:nvSpPr>
        <p:spPr/>
        <p:txBody>
          <a:bodyPr/>
          <a:lstStyle/>
          <a:p>
            <a:endParaRPr lang="en-GB" i="1" dirty="0">
              <a:solidFill>
                <a:schemeClr val="accent1">
                  <a:lumMod val="75000"/>
                </a:schemeClr>
              </a:solidFill>
            </a:endParaRPr>
          </a:p>
          <a:p>
            <a:endParaRPr lang="en-GB" i="1" dirty="0">
              <a:solidFill>
                <a:schemeClr val="accent1">
                  <a:lumMod val="75000"/>
                </a:schemeClr>
              </a:solidFill>
            </a:endParaRPr>
          </a:p>
          <a:p>
            <a:endParaRPr lang="en-GB" i="1" dirty="0">
              <a:solidFill>
                <a:schemeClr val="accent1">
                  <a:lumMod val="75000"/>
                </a:schemeClr>
              </a:solidFill>
            </a:endParaRPr>
          </a:p>
          <a:p>
            <a:r>
              <a:rPr lang="en-GB" i="1" dirty="0">
                <a:solidFill>
                  <a:schemeClr val="accent1">
                    <a:lumMod val="75000"/>
                  </a:schemeClr>
                </a:solidFill>
              </a:rPr>
              <a:t>Proving that social media companies are monetizing wrong sources of information and hopefully, they will finally see how they should be doing their work.</a:t>
            </a:r>
          </a:p>
        </p:txBody>
      </p:sp>
    </p:spTree>
    <p:extLst>
      <p:ext uri="{BB962C8B-B14F-4D97-AF65-F5344CB8AC3E}">
        <p14:creationId xmlns:p14="http://schemas.microsoft.com/office/powerpoint/2010/main" val="366804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E51-91BD-A3C1-4F41-B402B1CEFDE6}"/>
              </a:ext>
            </a:extLst>
          </p:cNvPr>
          <p:cNvSpPr>
            <a:spLocks noGrp="1"/>
          </p:cNvSpPr>
          <p:nvPr>
            <p:ph type="title"/>
          </p:nvPr>
        </p:nvSpPr>
        <p:spPr>
          <a:xfrm>
            <a:off x="647668" y="257687"/>
            <a:ext cx="9905998" cy="1478570"/>
          </a:xfrm>
        </p:spPr>
        <p:txBody>
          <a:bodyPr/>
          <a:lstStyle/>
          <a:p>
            <a:r>
              <a:rPr lang="en-GB" dirty="0"/>
              <a:t>Testing – Hate Network Detection</a:t>
            </a:r>
          </a:p>
        </p:txBody>
      </p:sp>
      <p:pic>
        <p:nvPicPr>
          <p:cNvPr id="10" name="Picture 9" descr="A close up of a dandelion&#10;&#10;Description automatically generated with medium confidence">
            <a:extLst>
              <a:ext uri="{FF2B5EF4-FFF2-40B4-BE49-F238E27FC236}">
                <a16:creationId xmlns:a16="http://schemas.microsoft.com/office/drawing/2014/main" id="{166A1562-4B22-35E3-A8D1-E690EB820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278" y="1511928"/>
            <a:ext cx="5463747" cy="5088385"/>
          </a:xfrm>
          <a:prstGeom prst="rect">
            <a:avLst/>
          </a:prstGeom>
        </p:spPr>
      </p:pic>
      <p:sp>
        <p:nvSpPr>
          <p:cNvPr id="11" name="TextBox 10">
            <a:extLst>
              <a:ext uri="{FF2B5EF4-FFF2-40B4-BE49-F238E27FC236}">
                <a16:creationId xmlns:a16="http://schemas.microsoft.com/office/drawing/2014/main" id="{55F73295-1B1A-805D-6EBC-BDF5E171340D}"/>
              </a:ext>
            </a:extLst>
          </p:cNvPr>
          <p:cNvSpPr txBox="1"/>
          <p:nvPr/>
        </p:nvSpPr>
        <p:spPr>
          <a:xfrm>
            <a:off x="534154" y="1511928"/>
            <a:ext cx="4707802" cy="646331"/>
          </a:xfrm>
          <a:prstGeom prst="rect">
            <a:avLst/>
          </a:prstGeom>
          <a:noFill/>
        </p:spPr>
        <p:txBody>
          <a:bodyPr wrap="square" rtlCol="0">
            <a:spAutoFit/>
          </a:bodyPr>
          <a:lstStyle/>
          <a:p>
            <a:r>
              <a:rPr lang="en-GB" dirty="0"/>
              <a:t>With this, you get really cool images like on the right -&gt; </a:t>
            </a:r>
          </a:p>
        </p:txBody>
      </p:sp>
      <p:sp>
        <p:nvSpPr>
          <p:cNvPr id="12" name="TextBox 11">
            <a:extLst>
              <a:ext uri="{FF2B5EF4-FFF2-40B4-BE49-F238E27FC236}">
                <a16:creationId xmlns:a16="http://schemas.microsoft.com/office/drawing/2014/main" id="{17E9900D-619A-B2C8-A684-A040B06D862B}"/>
              </a:ext>
            </a:extLst>
          </p:cNvPr>
          <p:cNvSpPr txBox="1"/>
          <p:nvPr/>
        </p:nvSpPr>
        <p:spPr>
          <a:xfrm>
            <a:off x="534154" y="3455956"/>
            <a:ext cx="4781730" cy="923330"/>
          </a:xfrm>
          <a:prstGeom prst="rect">
            <a:avLst/>
          </a:prstGeom>
          <a:noFill/>
        </p:spPr>
        <p:txBody>
          <a:bodyPr wrap="square" rtlCol="0">
            <a:spAutoFit/>
          </a:bodyPr>
          <a:lstStyle/>
          <a:p>
            <a:r>
              <a:rPr lang="en-GB" dirty="0"/>
              <a:t>This is a hate network detected by the algorithm. At the end of each line is a user. Red lines are connections between hate users.</a:t>
            </a:r>
          </a:p>
        </p:txBody>
      </p:sp>
      <p:sp>
        <p:nvSpPr>
          <p:cNvPr id="13" name="TextBox 12">
            <a:extLst>
              <a:ext uri="{FF2B5EF4-FFF2-40B4-BE49-F238E27FC236}">
                <a16:creationId xmlns:a16="http://schemas.microsoft.com/office/drawing/2014/main" id="{B0A57670-6584-0993-0C1F-D12F1F1E21C5}"/>
              </a:ext>
            </a:extLst>
          </p:cNvPr>
          <p:cNvSpPr txBox="1"/>
          <p:nvPr/>
        </p:nvSpPr>
        <p:spPr>
          <a:xfrm>
            <a:off x="534154" y="5676983"/>
            <a:ext cx="4781730" cy="923330"/>
          </a:xfrm>
          <a:prstGeom prst="rect">
            <a:avLst/>
          </a:prstGeom>
          <a:noFill/>
        </p:spPr>
        <p:txBody>
          <a:bodyPr wrap="square" rtlCol="0">
            <a:spAutoFit/>
          </a:bodyPr>
          <a:lstStyle/>
          <a:p>
            <a:r>
              <a:rPr lang="en-GB" dirty="0"/>
              <a:t>Problem -&gt; This only looks as 2 initial hate users, doesn’t go further than their friends and took 3.5 hours to generate</a:t>
            </a:r>
          </a:p>
        </p:txBody>
      </p:sp>
    </p:spTree>
    <p:extLst>
      <p:ext uri="{BB962C8B-B14F-4D97-AF65-F5344CB8AC3E}">
        <p14:creationId xmlns:p14="http://schemas.microsoft.com/office/powerpoint/2010/main" val="4063696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AE51-91BD-A3C1-4F41-B402B1CEFDE6}"/>
              </a:ext>
            </a:extLst>
          </p:cNvPr>
          <p:cNvSpPr>
            <a:spLocks noGrp="1"/>
          </p:cNvSpPr>
          <p:nvPr>
            <p:ph type="title"/>
          </p:nvPr>
        </p:nvSpPr>
        <p:spPr>
          <a:xfrm>
            <a:off x="294992" y="150000"/>
            <a:ext cx="10515600" cy="1325563"/>
          </a:xfrm>
        </p:spPr>
        <p:txBody>
          <a:bodyPr/>
          <a:lstStyle/>
          <a:p>
            <a:r>
              <a:rPr lang="en-GB" dirty="0"/>
              <a:t>Testing – Hate Network Detection</a:t>
            </a:r>
          </a:p>
        </p:txBody>
      </p:sp>
      <p:pic>
        <p:nvPicPr>
          <p:cNvPr id="4" name="Picture 3" descr="Chart&#10;&#10;Description automatically generated">
            <a:extLst>
              <a:ext uri="{FF2B5EF4-FFF2-40B4-BE49-F238E27FC236}">
                <a16:creationId xmlns:a16="http://schemas.microsoft.com/office/drawing/2014/main" id="{ECDF7C63-D477-4C1F-6BF8-7978682BC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47" y="2184052"/>
            <a:ext cx="3193774" cy="2976017"/>
          </a:xfrm>
          <a:prstGeom prst="rect">
            <a:avLst/>
          </a:prstGeom>
        </p:spPr>
      </p:pic>
      <p:pic>
        <p:nvPicPr>
          <p:cNvPr id="5" name="Picture 4" descr="Chart&#10;&#10;Description automatically generated">
            <a:extLst>
              <a:ext uri="{FF2B5EF4-FFF2-40B4-BE49-F238E27FC236}">
                <a16:creationId xmlns:a16="http://schemas.microsoft.com/office/drawing/2014/main" id="{C9547D5F-540E-D4BB-D173-CA4FB7CB27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981" y="2184052"/>
            <a:ext cx="3193775" cy="2976017"/>
          </a:xfrm>
          <a:prstGeom prst="rect">
            <a:avLst/>
          </a:prstGeom>
        </p:spPr>
      </p:pic>
      <p:pic>
        <p:nvPicPr>
          <p:cNvPr id="6" name="Picture 5" descr="Chart&#10;&#10;Description automatically generated">
            <a:extLst>
              <a:ext uri="{FF2B5EF4-FFF2-40B4-BE49-F238E27FC236}">
                <a16:creationId xmlns:a16="http://schemas.microsoft.com/office/drawing/2014/main" id="{04D3C409-4B65-C412-238B-45FBD99E4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6117" y="2184052"/>
            <a:ext cx="3193774" cy="2976017"/>
          </a:xfrm>
          <a:prstGeom prst="rect">
            <a:avLst/>
          </a:prstGeom>
        </p:spPr>
      </p:pic>
      <p:sp>
        <p:nvSpPr>
          <p:cNvPr id="3" name="TextBox 2">
            <a:extLst>
              <a:ext uri="{FF2B5EF4-FFF2-40B4-BE49-F238E27FC236}">
                <a16:creationId xmlns:a16="http://schemas.microsoft.com/office/drawing/2014/main" id="{D1E25D62-E6B8-B8EE-1139-8655B8B24950}"/>
              </a:ext>
            </a:extLst>
          </p:cNvPr>
          <p:cNvSpPr txBox="1"/>
          <p:nvPr/>
        </p:nvSpPr>
        <p:spPr>
          <a:xfrm>
            <a:off x="742384" y="1394234"/>
            <a:ext cx="10909426" cy="369332"/>
          </a:xfrm>
          <a:prstGeom prst="rect">
            <a:avLst/>
          </a:prstGeom>
          <a:noFill/>
        </p:spPr>
        <p:txBody>
          <a:bodyPr wrap="square" rtlCol="0">
            <a:spAutoFit/>
          </a:bodyPr>
          <a:lstStyle/>
          <a:p>
            <a:pPr algn="ctr"/>
            <a:r>
              <a:rPr lang="en-GB" dirty="0"/>
              <a:t>Less friends and followers but we can go deeper (and it doesn’t take 3.5 hours):</a:t>
            </a:r>
          </a:p>
        </p:txBody>
      </p:sp>
      <p:sp>
        <p:nvSpPr>
          <p:cNvPr id="12" name="TextBox 11">
            <a:extLst>
              <a:ext uri="{FF2B5EF4-FFF2-40B4-BE49-F238E27FC236}">
                <a16:creationId xmlns:a16="http://schemas.microsoft.com/office/drawing/2014/main" id="{E94FE87A-627E-C37C-1616-BFBAACC2B654}"/>
              </a:ext>
            </a:extLst>
          </p:cNvPr>
          <p:cNvSpPr txBox="1"/>
          <p:nvPr/>
        </p:nvSpPr>
        <p:spPr>
          <a:xfrm>
            <a:off x="439847" y="5493542"/>
            <a:ext cx="3193774" cy="369332"/>
          </a:xfrm>
          <a:prstGeom prst="rect">
            <a:avLst/>
          </a:prstGeom>
          <a:noFill/>
        </p:spPr>
        <p:txBody>
          <a:bodyPr wrap="square" rtlCol="0">
            <a:spAutoFit/>
          </a:bodyPr>
          <a:lstStyle/>
          <a:p>
            <a:pPr algn="ctr"/>
            <a:r>
              <a:rPr lang="en-GB" dirty="0"/>
              <a:t>Depth 3</a:t>
            </a:r>
          </a:p>
        </p:txBody>
      </p:sp>
      <p:sp>
        <p:nvSpPr>
          <p:cNvPr id="14" name="TextBox 13">
            <a:extLst>
              <a:ext uri="{FF2B5EF4-FFF2-40B4-BE49-F238E27FC236}">
                <a16:creationId xmlns:a16="http://schemas.microsoft.com/office/drawing/2014/main" id="{AE28326F-3EA9-B06B-DC88-91338D89E842}"/>
              </a:ext>
            </a:extLst>
          </p:cNvPr>
          <p:cNvSpPr txBox="1"/>
          <p:nvPr/>
        </p:nvSpPr>
        <p:spPr>
          <a:xfrm>
            <a:off x="8762743" y="5493542"/>
            <a:ext cx="3193774" cy="369332"/>
          </a:xfrm>
          <a:prstGeom prst="rect">
            <a:avLst/>
          </a:prstGeom>
          <a:noFill/>
        </p:spPr>
        <p:txBody>
          <a:bodyPr wrap="square" rtlCol="0">
            <a:spAutoFit/>
          </a:bodyPr>
          <a:lstStyle/>
          <a:p>
            <a:pPr algn="ctr"/>
            <a:r>
              <a:rPr lang="en-GB" dirty="0"/>
              <a:t>Depth 10</a:t>
            </a:r>
          </a:p>
        </p:txBody>
      </p:sp>
      <p:sp>
        <p:nvSpPr>
          <p:cNvPr id="16" name="TextBox 15">
            <a:extLst>
              <a:ext uri="{FF2B5EF4-FFF2-40B4-BE49-F238E27FC236}">
                <a16:creationId xmlns:a16="http://schemas.microsoft.com/office/drawing/2014/main" id="{BD7D399D-E325-911F-52A5-56040FDFA517}"/>
              </a:ext>
            </a:extLst>
          </p:cNvPr>
          <p:cNvSpPr txBox="1"/>
          <p:nvPr/>
        </p:nvSpPr>
        <p:spPr>
          <a:xfrm>
            <a:off x="4632982" y="5493542"/>
            <a:ext cx="3193774" cy="369332"/>
          </a:xfrm>
          <a:prstGeom prst="rect">
            <a:avLst/>
          </a:prstGeom>
          <a:noFill/>
        </p:spPr>
        <p:txBody>
          <a:bodyPr wrap="square" rtlCol="0">
            <a:spAutoFit/>
          </a:bodyPr>
          <a:lstStyle/>
          <a:p>
            <a:pPr algn="ctr"/>
            <a:r>
              <a:rPr lang="en-GB" dirty="0"/>
              <a:t>Depth 4</a:t>
            </a:r>
          </a:p>
        </p:txBody>
      </p:sp>
    </p:spTree>
    <p:extLst>
      <p:ext uri="{BB962C8B-B14F-4D97-AF65-F5344CB8AC3E}">
        <p14:creationId xmlns:p14="http://schemas.microsoft.com/office/powerpoint/2010/main" val="186868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3C2C-41C4-3AE0-B5D1-26329C79A860}"/>
              </a:ext>
            </a:extLst>
          </p:cNvPr>
          <p:cNvSpPr>
            <a:spLocks noGrp="1"/>
          </p:cNvSpPr>
          <p:nvPr>
            <p:ph type="title"/>
          </p:nvPr>
        </p:nvSpPr>
        <p:spPr/>
        <p:txBody>
          <a:bodyPr/>
          <a:lstStyle/>
          <a:p>
            <a:r>
              <a:rPr lang="en-GB" dirty="0"/>
              <a:t>Conclusion and Future Works</a:t>
            </a:r>
          </a:p>
        </p:txBody>
      </p:sp>
      <p:sp>
        <p:nvSpPr>
          <p:cNvPr id="3" name="Content Placeholder 2">
            <a:extLst>
              <a:ext uri="{FF2B5EF4-FFF2-40B4-BE49-F238E27FC236}">
                <a16:creationId xmlns:a16="http://schemas.microsoft.com/office/drawing/2014/main" id="{78316FD2-39DD-987E-4AB6-D52A700185E3}"/>
              </a:ext>
            </a:extLst>
          </p:cNvPr>
          <p:cNvSpPr>
            <a:spLocks noGrp="1"/>
          </p:cNvSpPr>
          <p:nvPr>
            <p:ph idx="1"/>
          </p:nvPr>
        </p:nvSpPr>
        <p:spPr>
          <a:xfrm>
            <a:off x="838200" y="1825625"/>
            <a:ext cx="10515600" cy="4758055"/>
          </a:xfrm>
        </p:spPr>
        <p:txBody>
          <a:bodyPr>
            <a:normAutofit/>
          </a:bodyPr>
          <a:lstStyle/>
          <a:p>
            <a:r>
              <a:rPr lang="en-GB" dirty="0"/>
              <a:t>Overall, models with &gt;80% accuracy with classifying both classes and hate speech networks were developed and a hate network detection system was developed proving that more than one person can be detected from singular pieces of hate speech.</a:t>
            </a:r>
          </a:p>
          <a:p>
            <a:r>
              <a:rPr lang="en-GB" dirty="0"/>
              <a:t>However, more work can be done such as:</a:t>
            </a:r>
          </a:p>
          <a:p>
            <a:pPr lvl="1"/>
            <a:r>
              <a:rPr lang="en-GB" dirty="0"/>
              <a:t>Make it multilingual</a:t>
            </a:r>
          </a:p>
          <a:p>
            <a:pPr lvl="1"/>
            <a:r>
              <a:rPr lang="en-GB" dirty="0"/>
              <a:t>Make it work on other forms of social media</a:t>
            </a:r>
          </a:p>
          <a:p>
            <a:pPr lvl="1"/>
            <a:r>
              <a:rPr lang="en-GB" dirty="0"/>
              <a:t>Working with more datasets </a:t>
            </a:r>
          </a:p>
          <a:p>
            <a:r>
              <a:rPr lang="en-GB" dirty="0"/>
              <a:t>Let’s hope Twitter will actually do something with this!</a:t>
            </a:r>
          </a:p>
        </p:txBody>
      </p:sp>
    </p:spTree>
    <p:extLst>
      <p:ext uri="{BB962C8B-B14F-4D97-AF65-F5344CB8AC3E}">
        <p14:creationId xmlns:p14="http://schemas.microsoft.com/office/powerpoint/2010/main" val="3983017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180D-E93E-DA83-DE7A-9060A5BE4D4C}"/>
              </a:ext>
            </a:extLst>
          </p:cNvPr>
          <p:cNvSpPr>
            <a:spLocks noGrp="1"/>
          </p:cNvSpPr>
          <p:nvPr>
            <p:ph type="title"/>
          </p:nvPr>
        </p:nvSpPr>
        <p:spPr/>
        <p:txBody>
          <a:bodyPr/>
          <a:lstStyle/>
          <a:p>
            <a:r>
              <a:rPr lang="en-GB" dirty="0"/>
              <a:t>Contributions and Key Takeaways</a:t>
            </a:r>
          </a:p>
        </p:txBody>
      </p:sp>
      <p:sp>
        <p:nvSpPr>
          <p:cNvPr id="3" name="Content Placeholder 2">
            <a:extLst>
              <a:ext uri="{FF2B5EF4-FFF2-40B4-BE49-F238E27FC236}">
                <a16:creationId xmlns:a16="http://schemas.microsoft.com/office/drawing/2014/main" id="{BA55859B-EFFC-DB42-53F3-2ED31E54DB45}"/>
              </a:ext>
            </a:extLst>
          </p:cNvPr>
          <p:cNvSpPr>
            <a:spLocks noGrp="1"/>
          </p:cNvSpPr>
          <p:nvPr>
            <p:ph idx="1"/>
          </p:nvPr>
        </p:nvSpPr>
        <p:spPr>
          <a:xfrm>
            <a:off x="676274" y="1975585"/>
            <a:ext cx="10753725" cy="4587240"/>
          </a:xfrm>
        </p:spPr>
        <p:txBody>
          <a:bodyPr>
            <a:normAutofit/>
          </a:bodyPr>
          <a:lstStyle/>
          <a:p>
            <a:r>
              <a:rPr lang="en-GB" dirty="0"/>
              <a:t>I know that this is a lot to take in from one presentation. However, just some of the key contributions include:</a:t>
            </a:r>
          </a:p>
          <a:p>
            <a:pPr lvl="1"/>
            <a:r>
              <a:rPr lang="en-GB" dirty="0"/>
              <a:t>Identification of a large presence of non-hate specific tags within hate speech tweets</a:t>
            </a:r>
          </a:p>
          <a:p>
            <a:pPr lvl="1"/>
            <a:r>
              <a:rPr lang="en-GB" dirty="0"/>
              <a:t>Effectiveness of </a:t>
            </a:r>
            <a:r>
              <a:rPr lang="en-GB" dirty="0" err="1"/>
              <a:t>preprocessing</a:t>
            </a:r>
            <a:r>
              <a:rPr lang="en-GB" dirty="0"/>
              <a:t> on classification accuracy of K-NNs</a:t>
            </a:r>
          </a:p>
          <a:p>
            <a:pPr lvl="1"/>
            <a:r>
              <a:rPr lang="en-GB" dirty="0"/>
              <a:t>Investigation of 16 different </a:t>
            </a:r>
            <a:r>
              <a:rPr lang="en-GB" dirty="0" err="1"/>
              <a:t>preprocessing</a:t>
            </a:r>
            <a:r>
              <a:rPr lang="en-GB" dirty="0"/>
              <a:t> techniques for 4 different deep learning methods over 50 epochs</a:t>
            </a:r>
          </a:p>
          <a:p>
            <a:pPr lvl="1"/>
            <a:r>
              <a:rPr lang="en-GB" dirty="0"/>
              <a:t>Development of an ensemble model that performs well at classifying hate speech and performs similarly to models developed in other papers</a:t>
            </a:r>
          </a:p>
          <a:p>
            <a:pPr lvl="1"/>
            <a:r>
              <a:rPr lang="en-GB" dirty="0"/>
              <a:t>A novel method for detecting hate networks with a depth based hate speech detection system with the determination of optimal thresholding for classification of hate users</a:t>
            </a:r>
          </a:p>
        </p:txBody>
      </p:sp>
    </p:spTree>
    <p:extLst>
      <p:ext uri="{BB962C8B-B14F-4D97-AF65-F5344CB8AC3E}">
        <p14:creationId xmlns:p14="http://schemas.microsoft.com/office/powerpoint/2010/main" val="72360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DF5AC-A914-9BC6-B2DB-E233A0863519}"/>
              </a:ext>
            </a:extLst>
          </p:cNvPr>
          <p:cNvSpPr>
            <a:spLocks noGrp="1"/>
          </p:cNvSpPr>
          <p:nvPr>
            <p:ph type="title"/>
          </p:nvPr>
        </p:nvSpPr>
        <p:spPr/>
        <p:txBody>
          <a:bodyPr/>
          <a:lstStyle/>
          <a:p>
            <a:r>
              <a:rPr lang="en-GB" dirty="0"/>
              <a:t>Questions?</a:t>
            </a:r>
          </a:p>
        </p:txBody>
      </p:sp>
    </p:spTree>
    <p:extLst>
      <p:ext uri="{BB962C8B-B14F-4D97-AF65-F5344CB8AC3E}">
        <p14:creationId xmlns:p14="http://schemas.microsoft.com/office/powerpoint/2010/main" val="534439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4E8AE-5D82-1BA6-2C24-9913C08E45CE}"/>
              </a:ext>
            </a:extLst>
          </p:cNvPr>
          <p:cNvSpPr>
            <a:spLocks noGrp="1"/>
          </p:cNvSpPr>
          <p:nvPr>
            <p:ph type="title"/>
          </p:nvPr>
        </p:nvSpPr>
        <p:spPr>
          <a:xfrm>
            <a:off x="709612" y="2599901"/>
            <a:ext cx="10772775" cy="1658198"/>
          </a:xfrm>
        </p:spPr>
        <p:txBody>
          <a:bodyPr/>
          <a:lstStyle/>
          <a:p>
            <a:pPr algn="ctr"/>
            <a:r>
              <a:rPr lang="en-GB" dirty="0"/>
              <a:t>NOTES</a:t>
            </a:r>
          </a:p>
        </p:txBody>
      </p:sp>
    </p:spTree>
    <p:extLst>
      <p:ext uri="{BB962C8B-B14F-4D97-AF65-F5344CB8AC3E}">
        <p14:creationId xmlns:p14="http://schemas.microsoft.com/office/powerpoint/2010/main" val="1059684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DEB6-53EE-588C-750B-22073EB1324D}"/>
              </a:ext>
            </a:extLst>
          </p:cNvPr>
          <p:cNvSpPr>
            <a:spLocks noGrp="1"/>
          </p:cNvSpPr>
          <p:nvPr>
            <p:ph type="title"/>
          </p:nvPr>
        </p:nvSpPr>
        <p:spPr/>
        <p:txBody>
          <a:bodyPr/>
          <a:lstStyle/>
          <a:p>
            <a:r>
              <a:rPr lang="en-GB" dirty="0"/>
              <a:t>Our Model vs State-of-The-Art</a:t>
            </a:r>
          </a:p>
        </p:txBody>
      </p:sp>
      <p:pic>
        <p:nvPicPr>
          <p:cNvPr id="5" name="Picture 4">
            <a:extLst>
              <a:ext uri="{FF2B5EF4-FFF2-40B4-BE49-F238E27FC236}">
                <a16:creationId xmlns:a16="http://schemas.microsoft.com/office/drawing/2014/main" id="{D2D8D2A8-CD06-75C9-DB89-DB9EE36755B9}"/>
              </a:ext>
            </a:extLst>
          </p:cNvPr>
          <p:cNvPicPr>
            <a:picLocks noChangeAspect="1"/>
          </p:cNvPicPr>
          <p:nvPr/>
        </p:nvPicPr>
        <p:blipFill rotWithShape="1">
          <a:blip r:embed="rId3"/>
          <a:srcRect l="1361" t="6223" r="1361" b="7059"/>
          <a:stretch/>
        </p:blipFill>
        <p:spPr>
          <a:xfrm>
            <a:off x="1320800" y="2712720"/>
            <a:ext cx="9550400" cy="1747520"/>
          </a:xfrm>
          <a:prstGeom prst="rect">
            <a:avLst/>
          </a:prstGeom>
        </p:spPr>
      </p:pic>
    </p:spTree>
    <p:extLst>
      <p:ext uri="{BB962C8B-B14F-4D97-AF65-F5344CB8AC3E}">
        <p14:creationId xmlns:p14="http://schemas.microsoft.com/office/powerpoint/2010/main" val="305218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0546-B962-E11E-B38F-F6C3B921DACA}"/>
              </a:ext>
            </a:extLst>
          </p:cNvPr>
          <p:cNvSpPr>
            <a:spLocks noGrp="1"/>
          </p:cNvSpPr>
          <p:nvPr>
            <p:ph type="title"/>
          </p:nvPr>
        </p:nvSpPr>
        <p:spPr/>
        <p:txBody>
          <a:bodyPr/>
          <a:lstStyle/>
          <a:p>
            <a:r>
              <a:rPr lang="en-GB" dirty="0"/>
              <a:t>Adaptive Class Weighting</a:t>
            </a:r>
          </a:p>
        </p:txBody>
      </p:sp>
      <p:pic>
        <p:nvPicPr>
          <p:cNvPr id="6" name="Picture 5">
            <a:extLst>
              <a:ext uri="{FF2B5EF4-FFF2-40B4-BE49-F238E27FC236}">
                <a16:creationId xmlns:a16="http://schemas.microsoft.com/office/drawing/2014/main" id="{CCAB948E-202C-21FC-1BB0-3F7A8648FB47}"/>
              </a:ext>
            </a:extLst>
          </p:cNvPr>
          <p:cNvPicPr>
            <a:picLocks noChangeAspect="1"/>
          </p:cNvPicPr>
          <p:nvPr/>
        </p:nvPicPr>
        <p:blipFill>
          <a:blip r:embed="rId2"/>
          <a:stretch>
            <a:fillRect/>
          </a:stretch>
        </p:blipFill>
        <p:spPr>
          <a:xfrm>
            <a:off x="1107577" y="2038371"/>
            <a:ext cx="9607919" cy="3796944"/>
          </a:xfrm>
          <a:prstGeom prst="rect">
            <a:avLst/>
          </a:prstGeom>
        </p:spPr>
      </p:pic>
    </p:spTree>
    <p:extLst>
      <p:ext uri="{BB962C8B-B14F-4D97-AF65-F5344CB8AC3E}">
        <p14:creationId xmlns:p14="http://schemas.microsoft.com/office/powerpoint/2010/main" val="1890605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D9D4-D09F-94CF-27E1-F80A940D944F}"/>
              </a:ext>
            </a:extLst>
          </p:cNvPr>
          <p:cNvSpPr>
            <a:spLocks noGrp="1"/>
          </p:cNvSpPr>
          <p:nvPr>
            <p:ph type="title"/>
          </p:nvPr>
        </p:nvSpPr>
        <p:spPr/>
        <p:txBody>
          <a:bodyPr/>
          <a:lstStyle/>
          <a:p>
            <a:r>
              <a:rPr lang="en-GB" dirty="0"/>
              <a:t>Motivation</a:t>
            </a:r>
          </a:p>
        </p:txBody>
      </p:sp>
      <p:sp>
        <p:nvSpPr>
          <p:cNvPr id="3" name="Content Placeholder 2">
            <a:extLst>
              <a:ext uri="{FF2B5EF4-FFF2-40B4-BE49-F238E27FC236}">
                <a16:creationId xmlns:a16="http://schemas.microsoft.com/office/drawing/2014/main" id="{9AC455AE-210E-2E78-0C60-5426BFAF3C8A}"/>
              </a:ext>
            </a:extLst>
          </p:cNvPr>
          <p:cNvSpPr>
            <a:spLocks noGrp="1"/>
          </p:cNvSpPr>
          <p:nvPr>
            <p:ph idx="1"/>
          </p:nvPr>
        </p:nvSpPr>
        <p:spPr/>
        <p:txBody>
          <a:bodyPr>
            <a:normAutofit/>
          </a:bodyPr>
          <a:lstStyle/>
          <a:p>
            <a:r>
              <a:rPr lang="en-GB" dirty="0"/>
              <a:t>Social media is great but we all know there is a fundamental problem. Everyone loves how easy it is to setup and use but what happens when the wrong person/people/group manage to influence many by spreading hateful thoughts?</a:t>
            </a:r>
          </a:p>
          <a:p>
            <a:r>
              <a:rPr lang="en-GB" dirty="0"/>
              <a:t>We saw in October last year that </a:t>
            </a:r>
            <a:r>
              <a:rPr lang="en-GB" b="0" i="0" dirty="0">
                <a:effectLst/>
                <a:latin typeface="ReithSans"/>
              </a:rPr>
              <a:t>"Facebook has been unwilling to accept even little slivers of profit being sacrificed for safety"</a:t>
            </a:r>
            <a:r>
              <a:rPr lang="en-GB" b="0" i="0" baseline="30000" dirty="0">
                <a:effectLst/>
                <a:latin typeface="ReithSans"/>
                <a:hlinkClick r:id="rId3">
                  <a:extLst>
                    <a:ext uri="{A12FA001-AC4F-418D-AE19-62706E023703}">
                      <ahyp:hlinkClr xmlns:ahyp="http://schemas.microsoft.com/office/drawing/2018/hyperlinkcolor" val="tx"/>
                    </a:ext>
                  </a:extLst>
                </a:hlinkClick>
              </a:rPr>
              <a:t>[</a:t>
            </a:r>
            <a:r>
              <a:rPr lang="en-GB" b="0" i="0" baseline="30000" dirty="0">
                <a:solidFill>
                  <a:srgbClr val="B8FA56"/>
                </a:solidFill>
                <a:effectLst/>
                <a:latin typeface="ReithSans"/>
                <a:hlinkClick r:id="rId3">
                  <a:extLst>
                    <a:ext uri="{A12FA001-AC4F-418D-AE19-62706E023703}">
                      <ahyp:hlinkClr xmlns:ahyp="http://schemas.microsoft.com/office/drawing/2018/hyperlinkcolor" val="tx"/>
                    </a:ext>
                  </a:extLst>
                </a:hlinkClick>
              </a:rPr>
              <a:t>1]</a:t>
            </a:r>
            <a:endParaRPr lang="en-GB" b="0" i="0" baseline="30000" dirty="0">
              <a:solidFill>
                <a:srgbClr val="141414"/>
              </a:solidFill>
              <a:effectLst/>
              <a:latin typeface="ReithSans"/>
            </a:endParaRPr>
          </a:p>
          <a:p>
            <a:endParaRPr lang="en-GB" baseline="30000" dirty="0">
              <a:solidFill>
                <a:srgbClr val="141414"/>
              </a:solidFill>
              <a:latin typeface="Calibri Light" panose="020F0302020204030204" pitchFamily="34" charset="0"/>
              <a:cs typeface="Calibri Light" panose="020F0302020204030204" pitchFamily="34" charset="0"/>
            </a:endParaRPr>
          </a:p>
          <a:p>
            <a:r>
              <a:rPr lang="en-GB" dirty="0">
                <a:latin typeface="Calibri Light" panose="020F0302020204030204" pitchFamily="34" charset="0"/>
                <a:cs typeface="Calibri Light" panose="020F0302020204030204" pitchFamily="34" charset="0"/>
              </a:rPr>
              <a:t>I wanted to see whether I could do something about it</a:t>
            </a:r>
          </a:p>
        </p:txBody>
      </p:sp>
      <p:sp>
        <p:nvSpPr>
          <p:cNvPr id="4" name="TextBox 3">
            <a:extLst>
              <a:ext uri="{FF2B5EF4-FFF2-40B4-BE49-F238E27FC236}">
                <a16:creationId xmlns:a16="http://schemas.microsoft.com/office/drawing/2014/main" id="{0030B8A0-D391-C38E-2374-913B5288677A}"/>
              </a:ext>
            </a:extLst>
          </p:cNvPr>
          <p:cNvSpPr txBox="1"/>
          <p:nvPr/>
        </p:nvSpPr>
        <p:spPr>
          <a:xfrm>
            <a:off x="838200" y="6176963"/>
            <a:ext cx="10515600" cy="276999"/>
          </a:xfrm>
          <a:prstGeom prst="rect">
            <a:avLst/>
          </a:prstGeom>
          <a:noFill/>
        </p:spPr>
        <p:txBody>
          <a:bodyPr wrap="square" rtlCol="0">
            <a:spAutoFit/>
          </a:bodyPr>
          <a:lstStyle/>
          <a:p>
            <a:r>
              <a:rPr lang="en-GB" sz="1200" dirty="0"/>
              <a:t>Sources: https://www.bbc.co.uk/news/technology-59038506</a:t>
            </a:r>
            <a:endParaRPr lang="en-GB" dirty="0"/>
          </a:p>
        </p:txBody>
      </p:sp>
    </p:spTree>
    <p:extLst>
      <p:ext uri="{BB962C8B-B14F-4D97-AF65-F5344CB8AC3E}">
        <p14:creationId xmlns:p14="http://schemas.microsoft.com/office/powerpoint/2010/main" val="235867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F1575-DDC6-819B-31CC-7A18EA9C90BB}"/>
              </a:ext>
            </a:extLst>
          </p:cNvPr>
          <p:cNvSpPr>
            <a:spLocks noGrp="1"/>
          </p:cNvSpPr>
          <p:nvPr>
            <p:ph type="title"/>
          </p:nvPr>
        </p:nvSpPr>
        <p:spPr/>
        <p:txBody>
          <a:bodyPr/>
          <a:lstStyle/>
          <a:p>
            <a:r>
              <a:rPr lang="en-GB" dirty="0"/>
              <a:t>Problems with Hate Speech Detection</a:t>
            </a:r>
          </a:p>
        </p:txBody>
      </p:sp>
      <p:sp>
        <p:nvSpPr>
          <p:cNvPr id="3" name="Content Placeholder 2">
            <a:extLst>
              <a:ext uri="{FF2B5EF4-FFF2-40B4-BE49-F238E27FC236}">
                <a16:creationId xmlns:a16="http://schemas.microsoft.com/office/drawing/2014/main" id="{9A76B786-9852-405D-1AC3-BF080F10944D}"/>
              </a:ext>
            </a:extLst>
          </p:cNvPr>
          <p:cNvSpPr>
            <a:spLocks noGrp="1"/>
          </p:cNvSpPr>
          <p:nvPr>
            <p:ph idx="1"/>
          </p:nvPr>
        </p:nvSpPr>
        <p:spPr>
          <a:xfrm>
            <a:off x="657224" y="2011680"/>
            <a:ext cx="10753725" cy="3766185"/>
          </a:xfrm>
        </p:spPr>
        <p:txBody>
          <a:bodyPr/>
          <a:lstStyle/>
          <a:p>
            <a:r>
              <a:rPr lang="en-GB" dirty="0"/>
              <a:t>Hate Speech is large and varied</a:t>
            </a:r>
          </a:p>
          <a:p>
            <a:r>
              <a:rPr lang="en-GB" dirty="0"/>
              <a:t>Cannot be done manually – We cannot monitor every social media post + we as humans have bias</a:t>
            </a:r>
          </a:p>
          <a:p>
            <a:r>
              <a:rPr lang="en-GB" dirty="0"/>
              <a:t>Only detects one person at a time</a:t>
            </a:r>
          </a:p>
          <a:p>
            <a:pPr marL="0" indent="0">
              <a:buNone/>
            </a:pPr>
            <a:endParaRPr lang="en-GB" dirty="0"/>
          </a:p>
        </p:txBody>
      </p:sp>
    </p:spTree>
    <p:extLst>
      <p:ext uri="{BB962C8B-B14F-4D97-AF65-F5344CB8AC3E}">
        <p14:creationId xmlns:p14="http://schemas.microsoft.com/office/powerpoint/2010/main" val="312008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76C2-CBA2-493D-E44F-F4980273D6AB}"/>
              </a:ext>
            </a:extLst>
          </p:cNvPr>
          <p:cNvSpPr>
            <a:spLocks noGrp="1"/>
          </p:cNvSpPr>
          <p:nvPr>
            <p:ph type="title"/>
          </p:nvPr>
        </p:nvSpPr>
        <p:spPr/>
        <p:txBody>
          <a:bodyPr/>
          <a:lstStyle/>
          <a:p>
            <a:r>
              <a:rPr lang="en-GB" dirty="0"/>
              <a:t>Utilised Models</a:t>
            </a:r>
          </a:p>
        </p:txBody>
      </p:sp>
      <p:sp>
        <p:nvSpPr>
          <p:cNvPr id="3" name="Content Placeholder 2">
            <a:extLst>
              <a:ext uri="{FF2B5EF4-FFF2-40B4-BE49-F238E27FC236}">
                <a16:creationId xmlns:a16="http://schemas.microsoft.com/office/drawing/2014/main" id="{AA687063-84E3-5C71-5401-65197A545CB9}"/>
              </a:ext>
            </a:extLst>
          </p:cNvPr>
          <p:cNvSpPr>
            <a:spLocks noGrp="1"/>
          </p:cNvSpPr>
          <p:nvPr>
            <p:ph idx="1"/>
          </p:nvPr>
        </p:nvSpPr>
        <p:spPr/>
        <p:txBody>
          <a:bodyPr/>
          <a:lstStyle/>
          <a:p>
            <a:r>
              <a:rPr lang="en-GB" dirty="0"/>
              <a:t>K-NNs</a:t>
            </a:r>
          </a:p>
          <a:p>
            <a:r>
              <a:rPr lang="en-GB" dirty="0"/>
              <a:t>NBSVMs</a:t>
            </a:r>
          </a:p>
          <a:p>
            <a:r>
              <a:rPr lang="en-GB" dirty="0" err="1"/>
              <a:t>BiGRUs</a:t>
            </a:r>
            <a:endParaRPr lang="en-GB" dirty="0"/>
          </a:p>
          <a:p>
            <a:r>
              <a:rPr lang="en-GB" dirty="0"/>
              <a:t>Transformers</a:t>
            </a:r>
          </a:p>
        </p:txBody>
      </p:sp>
    </p:spTree>
    <p:extLst>
      <p:ext uri="{BB962C8B-B14F-4D97-AF65-F5344CB8AC3E}">
        <p14:creationId xmlns:p14="http://schemas.microsoft.com/office/powerpoint/2010/main" val="1168542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4B59-46B9-ACEA-0EAF-594B201733DC}"/>
              </a:ext>
            </a:extLst>
          </p:cNvPr>
          <p:cNvSpPr>
            <a:spLocks noGrp="1"/>
          </p:cNvSpPr>
          <p:nvPr>
            <p:ph type="title"/>
          </p:nvPr>
        </p:nvSpPr>
        <p:spPr>
          <a:xfrm>
            <a:off x="1143001" y="237512"/>
            <a:ext cx="9905998" cy="1478570"/>
          </a:xfrm>
        </p:spPr>
        <p:txBody>
          <a:bodyPr>
            <a:normAutofit/>
          </a:bodyPr>
          <a:lstStyle/>
          <a:p>
            <a:r>
              <a:rPr lang="en-GB" dirty="0"/>
              <a:t>K-NNs						      NBSVMs</a:t>
            </a:r>
          </a:p>
        </p:txBody>
      </p:sp>
      <p:sp>
        <p:nvSpPr>
          <p:cNvPr id="3" name="Content Placeholder 2">
            <a:extLst>
              <a:ext uri="{FF2B5EF4-FFF2-40B4-BE49-F238E27FC236}">
                <a16:creationId xmlns:a16="http://schemas.microsoft.com/office/drawing/2014/main" id="{00E59BB4-7B29-4EDB-2651-61A03D22A685}"/>
              </a:ext>
            </a:extLst>
          </p:cNvPr>
          <p:cNvSpPr>
            <a:spLocks noGrp="1"/>
          </p:cNvSpPr>
          <p:nvPr>
            <p:ph idx="1"/>
          </p:nvPr>
        </p:nvSpPr>
        <p:spPr>
          <a:xfrm>
            <a:off x="168244" y="1690688"/>
            <a:ext cx="5515636" cy="4929800"/>
          </a:xfrm>
        </p:spPr>
        <p:txBody>
          <a:bodyPr>
            <a:normAutofit/>
          </a:bodyPr>
          <a:lstStyle/>
          <a:p>
            <a:r>
              <a:rPr lang="en-GB" sz="2000" dirty="0"/>
              <a:t>Supervised Learning Algorithm – Data is prelabelled</a:t>
            </a:r>
          </a:p>
          <a:p>
            <a:r>
              <a:rPr lang="en-GB" sz="2000" dirty="0"/>
              <a:t>Each sample looks at its K closest neighbours and its class is determined by the majority class of its K neighbours</a:t>
            </a:r>
          </a:p>
        </p:txBody>
      </p:sp>
      <p:pic>
        <p:nvPicPr>
          <p:cNvPr id="1026" name="Picture 2" descr="KNN ALGORITHM AND IMPLEMENTATION FROM SCRATCH | by Vineet Maheshwari |  DataDrivenInvestor">
            <a:extLst>
              <a:ext uri="{FF2B5EF4-FFF2-40B4-BE49-F238E27FC236}">
                <a16:creationId xmlns:a16="http://schemas.microsoft.com/office/drawing/2014/main" id="{E88F5036-5EB8-D368-BB0C-3F4C65D0B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29" y="3215292"/>
            <a:ext cx="4399320" cy="255837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092F592-E424-64B0-A1D1-930689FA9549}"/>
              </a:ext>
            </a:extLst>
          </p:cNvPr>
          <p:cNvSpPr txBox="1">
            <a:spLocks/>
          </p:cNvSpPr>
          <p:nvPr/>
        </p:nvSpPr>
        <p:spPr>
          <a:xfrm>
            <a:off x="6242038" y="1422328"/>
            <a:ext cx="5517333"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2000" dirty="0"/>
              <a:t>Combines a support vector machine with naïve bayes log-count ratios.</a:t>
            </a:r>
          </a:p>
          <a:p>
            <a:pPr marL="0" indent="0">
              <a:buNone/>
            </a:pPr>
            <a:r>
              <a:rPr lang="en-GB" sz="2000" dirty="0"/>
              <a:t>Naïve Bayes log-count ratios – probability a word appears in positive class versus negative class instead of word embeddings</a:t>
            </a:r>
          </a:p>
          <a:p>
            <a:pPr marL="0" indent="0">
              <a:buNone/>
            </a:pPr>
            <a:endParaRPr lang="en-GB" sz="2000" dirty="0"/>
          </a:p>
          <a:p>
            <a:pPr marL="0" indent="0">
              <a:buNone/>
            </a:pPr>
            <a:endParaRPr lang="en-GB" sz="2000" dirty="0"/>
          </a:p>
        </p:txBody>
      </p:sp>
      <p:grpSp>
        <p:nvGrpSpPr>
          <p:cNvPr id="9" name="Group 8">
            <a:extLst>
              <a:ext uri="{FF2B5EF4-FFF2-40B4-BE49-F238E27FC236}">
                <a16:creationId xmlns:a16="http://schemas.microsoft.com/office/drawing/2014/main" id="{7BB64A62-ED36-0FE5-9EF4-3FBB3D26634D}"/>
              </a:ext>
            </a:extLst>
          </p:cNvPr>
          <p:cNvGrpSpPr/>
          <p:nvPr/>
        </p:nvGrpSpPr>
        <p:grpSpPr>
          <a:xfrm>
            <a:off x="6242038" y="3597997"/>
            <a:ext cx="5515636" cy="2943433"/>
            <a:chOff x="6242038" y="3677055"/>
            <a:chExt cx="5515636" cy="2943433"/>
          </a:xfrm>
        </p:grpSpPr>
        <p:sp>
          <p:nvSpPr>
            <p:cNvPr id="4" name="Rectangle 3">
              <a:extLst>
                <a:ext uri="{FF2B5EF4-FFF2-40B4-BE49-F238E27FC236}">
                  <a16:creationId xmlns:a16="http://schemas.microsoft.com/office/drawing/2014/main" id="{B1A2C4DA-F110-9A91-2BD3-2D84703AB113}"/>
                </a:ext>
              </a:extLst>
            </p:cNvPr>
            <p:cNvSpPr/>
            <p:nvPr/>
          </p:nvSpPr>
          <p:spPr>
            <a:xfrm>
              <a:off x="6242038" y="3677055"/>
              <a:ext cx="5515636" cy="294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1E879209-F54A-88B8-B22B-47AC312EC72D}"/>
                </a:ext>
              </a:extLst>
            </p:cNvPr>
            <p:cNvCxnSpPr/>
            <p:nvPr/>
          </p:nvCxnSpPr>
          <p:spPr>
            <a:xfrm>
              <a:off x="7029856" y="3800273"/>
              <a:ext cx="0" cy="2470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4692D8-F0D1-5A37-29E8-0E8A9CEB2E28}"/>
                </a:ext>
              </a:extLst>
            </p:cNvPr>
            <p:cNvCxnSpPr>
              <a:cxnSpLocks/>
            </p:cNvCxnSpPr>
            <p:nvPr/>
          </p:nvCxnSpPr>
          <p:spPr>
            <a:xfrm flipH="1">
              <a:off x="7029856" y="6271098"/>
              <a:ext cx="4186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sosceles Triangle 11">
              <a:extLst>
                <a:ext uri="{FF2B5EF4-FFF2-40B4-BE49-F238E27FC236}">
                  <a16:creationId xmlns:a16="http://schemas.microsoft.com/office/drawing/2014/main" id="{23E75139-4B07-5306-B206-D0D78BD2661F}"/>
                </a:ext>
              </a:extLst>
            </p:cNvPr>
            <p:cNvSpPr/>
            <p:nvPr/>
          </p:nvSpPr>
          <p:spPr>
            <a:xfrm>
              <a:off x="7879404" y="4221804"/>
              <a:ext cx="359920" cy="39883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Isosceles Triangle 13">
              <a:extLst>
                <a:ext uri="{FF2B5EF4-FFF2-40B4-BE49-F238E27FC236}">
                  <a16:creationId xmlns:a16="http://schemas.microsoft.com/office/drawing/2014/main" id="{0B00502C-D8FA-EEA4-2A6E-07804376658F}"/>
                </a:ext>
              </a:extLst>
            </p:cNvPr>
            <p:cNvSpPr/>
            <p:nvPr/>
          </p:nvSpPr>
          <p:spPr>
            <a:xfrm>
              <a:off x="8908911" y="3883514"/>
              <a:ext cx="359920" cy="39883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a:extLst>
                <a:ext uri="{FF2B5EF4-FFF2-40B4-BE49-F238E27FC236}">
                  <a16:creationId xmlns:a16="http://schemas.microsoft.com/office/drawing/2014/main" id="{016E2733-D321-3D52-745D-BB40D6C445C9}"/>
                </a:ext>
              </a:extLst>
            </p:cNvPr>
            <p:cNvSpPr/>
            <p:nvPr/>
          </p:nvSpPr>
          <p:spPr>
            <a:xfrm>
              <a:off x="8583044" y="4636851"/>
              <a:ext cx="359920" cy="398834"/>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0FBB603A-459F-08B1-13FF-555C42748B7F}"/>
                </a:ext>
              </a:extLst>
            </p:cNvPr>
            <p:cNvSpPr/>
            <p:nvPr/>
          </p:nvSpPr>
          <p:spPr>
            <a:xfrm>
              <a:off x="9569930" y="5180852"/>
              <a:ext cx="398834" cy="395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01161BEC-E2A4-99BB-EB8F-6F2E5391C136}"/>
                </a:ext>
              </a:extLst>
            </p:cNvPr>
            <p:cNvSpPr/>
            <p:nvPr/>
          </p:nvSpPr>
          <p:spPr>
            <a:xfrm>
              <a:off x="10663802" y="5378457"/>
              <a:ext cx="398834" cy="395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FF792B4-163D-4FFC-9C5F-4397FBA02ABE}"/>
                </a:ext>
              </a:extLst>
            </p:cNvPr>
            <p:cNvSpPr/>
            <p:nvPr/>
          </p:nvSpPr>
          <p:spPr>
            <a:xfrm>
              <a:off x="10451422" y="4277484"/>
              <a:ext cx="398834" cy="3952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961857F-C3E1-3490-BBED-501B2157A568}"/>
                </a:ext>
              </a:extLst>
            </p:cNvPr>
            <p:cNvSpPr/>
            <p:nvPr/>
          </p:nvSpPr>
          <p:spPr>
            <a:xfrm rot="2964084">
              <a:off x="9383697" y="3496836"/>
              <a:ext cx="46762" cy="29142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7FF5D479-FE66-4FFB-234A-2573A0F85256}"/>
              </a:ext>
            </a:extLst>
          </p:cNvPr>
          <p:cNvSpPr txBox="1"/>
          <p:nvPr/>
        </p:nvSpPr>
        <p:spPr>
          <a:xfrm>
            <a:off x="372892" y="5830252"/>
            <a:ext cx="4718173" cy="923330"/>
          </a:xfrm>
          <a:prstGeom prst="rect">
            <a:avLst/>
          </a:prstGeom>
          <a:noFill/>
        </p:spPr>
        <p:txBody>
          <a:bodyPr wrap="square" rtlCol="0">
            <a:spAutoFit/>
          </a:bodyPr>
          <a:lstStyle/>
          <a:p>
            <a:r>
              <a:rPr lang="en-GB" dirty="0"/>
              <a:t>Image source: https://medium.com/machine-learning-researcher/k-nearest-neighbors-in-machine-learning-e794014abd2a</a:t>
            </a:r>
          </a:p>
        </p:txBody>
      </p:sp>
    </p:spTree>
    <p:extLst>
      <p:ext uri="{BB962C8B-B14F-4D97-AF65-F5344CB8AC3E}">
        <p14:creationId xmlns:p14="http://schemas.microsoft.com/office/powerpoint/2010/main" val="1770287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548F-1329-8849-338A-74AF83668B30}"/>
              </a:ext>
            </a:extLst>
          </p:cNvPr>
          <p:cNvSpPr>
            <a:spLocks noGrp="1"/>
          </p:cNvSpPr>
          <p:nvPr>
            <p:ph type="title"/>
          </p:nvPr>
        </p:nvSpPr>
        <p:spPr>
          <a:xfrm>
            <a:off x="1073498" y="150258"/>
            <a:ext cx="9905998" cy="1478570"/>
          </a:xfrm>
        </p:spPr>
        <p:txBody>
          <a:bodyPr>
            <a:normAutofit fontScale="90000"/>
          </a:bodyPr>
          <a:lstStyle/>
          <a:p>
            <a:r>
              <a:rPr lang="en-GB" dirty="0" err="1"/>
              <a:t>BiGRUs</a:t>
            </a:r>
            <a:r>
              <a:rPr lang="en-GB" dirty="0"/>
              <a:t>					  Transformers</a:t>
            </a:r>
          </a:p>
        </p:txBody>
      </p:sp>
      <p:sp>
        <p:nvSpPr>
          <p:cNvPr id="3" name="Content Placeholder 2">
            <a:extLst>
              <a:ext uri="{FF2B5EF4-FFF2-40B4-BE49-F238E27FC236}">
                <a16:creationId xmlns:a16="http://schemas.microsoft.com/office/drawing/2014/main" id="{C6B676E7-0FB0-7088-CEA7-08DD7CDB9179}"/>
              </a:ext>
            </a:extLst>
          </p:cNvPr>
          <p:cNvSpPr>
            <a:spLocks noGrp="1"/>
          </p:cNvSpPr>
          <p:nvPr>
            <p:ph idx="1"/>
          </p:nvPr>
        </p:nvSpPr>
        <p:spPr>
          <a:xfrm>
            <a:off x="828685" y="1327168"/>
            <a:ext cx="5257800" cy="4351338"/>
          </a:xfrm>
        </p:spPr>
        <p:txBody>
          <a:bodyPr>
            <a:normAutofit/>
          </a:bodyPr>
          <a:lstStyle/>
          <a:p>
            <a:r>
              <a:rPr lang="en-GB" sz="2000" dirty="0"/>
              <a:t>Model that consists of two GRUs, one taking input in forward direction and other in a backwards direction</a:t>
            </a:r>
          </a:p>
          <a:p>
            <a:r>
              <a:rPr lang="en-GB" sz="2000" dirty="0"/>
              <a:t>A GRU is similar to an RNN, but also contains an update and reset gate which determine the information passed to the output.</a:t>
            </a:r>
          </a:p>
          <a:p>
            <a:r>
              <a:rPr lang="en-GB" sz="2000" dirty="0"/>
              <a:t>It looks at multiple input words to determine the output of the network.</a:t>
            </a:r>
          </a:p>
          <a:p>
            <a:endParaRPr lang="en-GB" sz="2000" dirty="0"/>
          </a:p>
          <a:p>
            <a:endParaRPr lang="en-GB" sz="2000" dirty="0"/>
          </a:p>
          <a:p>
            <a:endParaRPr lang="en-GB" sz="2000" dirty="0"/>
          </a:p>
        </p:txBody>
      </p:sp>
      <p:sp>
        <p:nvSpPr>
          <p:cNvPr id="5" name="Content Placeholder 2">
            <a:extLst>
              <a:ext uri="{FF2B5EF4-FFF2-40B4-BE49-F238E27FC236}">
                <a16:creationId xmlns:a16="http://schemas.microsoft.com/office/drawing/2014/main" id="{FAFD510B-044D-02CA-F180-E450FFC318AD}"/>
              </a:ext>
            </a:extLst>
          </p:cNvPr>
          <p:cNvSpPr txBox="1">
            <a:spLocks/>
          </p:cNvSpPr>
          <p:nvPr/>
        </p:nvSpPr>
        <p:spPr>
          <a:xfrm>
            <a:off x="6596975" y="120520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2000" dirty="0"/>
              <a:t>Encoder- Decoder Architecture</a:t>
            </a:r>
          </a:p>
          <a:p>
            <a:pPr marL="0" indent="0">
              <a:buNone/>
            </a:pPr>
            <a:r>
              <a:rPr lang="en-GB" sz="2000" dirty="0"/>
              <a:t>Uses attention to denote key parts of an input sequence</a:t>
            </a:r>
          </a:p>
          <a:p>
            <a:pPr marL="0" indent="0">
              <a:buNone/>
            </a:pPr>
            <a:r>
              <a:rPr lang="en-GB" sz="2000" dirty="0"/>
              <a:t>Both position and context of a given input when outputting probability of an output</a:t>
            </a:r>
          </a:p>
        </p:txBody>
      </p:sp>
      <p:pic>
        <p:nvPicPr>
          <p:cNvPr id="6" name="Picture 5" descr="Diagram&#10;&#10;Description automatically generated">
            <a:extLst>
              <a:ext uri="{FF2B5EF4-FFF2-40B4-BE49-F238E27FC236}">
                <a16:creationId xmlns:a16="http://schemas.microsoft.com/office/drawing/2014/main" id="{8F569F22-036C-AA50-115B-967681951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322" y="3429000"/>
            <a:ext cx="2369106" cy="3370276"/>
          </a:xfrm>
          <a:prstGeom prst="rect">
            <a:avLst/>
          </a:prstGeom>
        </p:spPr>
      </p:pic>
      <p:grpSp>
        <p:nvGrpSpPr>
          <p:cNvPr id="10" name="Group 9">
            <a:extLst>
              <a:ext uri="{FF2B5EF4-FFF2-40B4-BE49-F238E27FC236}">
                <a16:creationId xmlns:a16="http://schemas.microsoft.com/office/drawing/2014/main" id="{9EFCDEA4-8923-A4B8-DA78-006FF1CCE403}"/>
              </a:ext>
            </a:extLst>
          </p:cNvPr>
          <p:cNvGrpSpPr/>
          <p:nvPr/>
        </p:nvGrpSpPr>
        <p:grpSpPr>
          <a:xfrm>
            <a:off x="1087683" y="3769840"/>
            <a:ext cx="3654912" cy="2313022"/>
            <a:chOff x="1073498" y="3866093"/>
            <a:chExt cx="3654912" cy="2313022"/>
          </a:xfrm>
        </p:grpSpPr>
        <p:pic>
          <p:nvPicPr>
            <p:cNvPr id="8" name="Picture 7" descr="Diagram&#10;&#10;Description automatically generated">
              <a:extLst>
                <a:ext uri="{FF2B5EF4-FFF2-40B4-BE49-F238E27FC236}">
                  <a16:creationId xmlns:a16="http://schemas.microsoft.com/office/drawing/2014/main" id="{F5E9EBDE-8F6C-BB27-5C5E-C3112032C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498" y="3866093"/>
              <a:ext cx="3077181" cy="2313022"/>
            </a:xfrm>
            <a:prstGeom prst="rect">
              <a:avLst/>
            </a:prstGeom>
          </p:spPr>
        </p:pic>
        <p:sp>
          <p:nvSpPr>
            <p:cNvPr id="4" name="TextBox 3">
              <a:extLst>
                <a:ext uri="{FF2B5EF4-FFF2-40B4-BE49-F238E27FC236}">
                  <a16:creationId xmlns:a16="http://schemas.microsoft.com/office/drawing/2014/main" id="{A46DDA14-A636-4447-C973-195AAE14F184}"/>
                </a:ext>
              </a:extLst>
            </p:cNvPr>
            <p:cNvSpPr txBox="1"/>
            <p:nvPr/>
          </p:nvSpPr>
          <p:spPr>
            <a:xfrm>
              <a:off x="4247147" y="5809783"/>
              <a:ext cx="481263" cy="369332"/>
            </a:xfrm>
            <a:prstGeom prst="rect">
              <a:avLst/>
            </a:prstGeom>
            <a:noFill/>
          </p:spPr>
          <p:txBody>
            <a:bodyPr wrap="square" rtlCol="0">
              <a:spAutoFit/>
            </a:bodyPr>
            <a:lstStyle/>
            <a:p>
              <a:r>
                <a:rPr lang="en-GB" dirty="0"/>
                <a:t>[1]</a:t>
              </a:r>
            </a:p>
          </p:txBody>
        </p:sp>
      </p:grpSp>
      <p:sp>
        <p:nvSpPr>
          <p:cNvPr id="9" name="TextBox 8">
            <a:extLst>
              <a:ext uri="{FF2B5EF4-FFF2-40B4-BE49-F238E27FC236}">
                <a16:creationId xmlns:a16="http://schemas.microsoft.com/office/drawing/2014/main" id="{287D7F16-2AEC-4696-853D-156B0107A8CC}"/>
              </a:ext>
            </a:extLst>
          </p:cNvPr>
          <p:cNvSpPr txBox="1"/>
          <p:nvPr/>
        </p:nvSpPr>
        <p:spPr>
          <a:xfrm>
            <a:off x="10491362" y="6246188"/>
            <a:ext cx="481263" cy="369332"/>
          </a:xfrm>
          <a:prstGeom prst="rect">
            <a:avLst/>
          </a:prstGeom>
          <a:noFill/>
        </p:spPr>
        <p:txBody>
          <a:bodyPr wrap="square" rtlCol="0">
            <a:spAutoFit/>
          </a:bodyPr>
          <a:lstStyle/>
          <a:p>
            <a:r>
              <a:rPr lang="en-GB" dirty="0"/>
              <a:t>[2]</a:t>
            </a:r>
          </a:p>
        </p:txBody>
      </p:sp>
      <p:sp>
        <p:nvSpPr>
          <p:cNvPr id="7" name="TextBox 6">
            <a:extLst>
              <a:ext uri="{FF2B5EF4-FFF2-40B4-BE49-F238E27FC236}">
                <a16:creationId xmlns:a16="http://schemas.microsoft.com/office/drawing/2014/main" id="{136176E1-E8C0-F665-7C3A-D9C1EA885C9F}"/>
              </a:ext>
            </a:extLst>
          </p:cNvPr>
          <p:cNvSpPr txBox="1"/>
          <p:nvPr/>
        </p:nvSpPr>
        <p:spPr>
          <a:xfrm>
            <a:off x="243821" y="6148864"/>
            <a:ext cx="6148137" cy="646331"/>
          </a:xfrm>
          <a:prstGeom prst="rect">
            <a:avLst/>
          </a:prstGeom>
          <a:noFill/>
        </p:spPr>
        <p:txBody>
          <a:bodyPr wrap="square" rtlCol="0">
            <a:spAutoFit/>
          </a:bodyPr>
          <a:lstStyle/>
          <a:p>
            <a:r>
              <a:rPr lang="en-US" sz="900" dirty="0"/>
              <a:t>[1] Chinese medical question answer selection via hybrid models based on CNN and GRU - Scientific Figure on ResearchGate. Available from: https://www.researchgate.net/figure/Network-architecture-of-BiGRU_fig2_331459358 </a:t>
            </a:r>
          </a:p>
          <a:p>
            <a:r>
              <a:rPr lang="en-US" sz="900" dirty="0"/>
              <a:t>[2]</a:t>
            </a:r>
            <a:r>
              <a:rPr lang="en-GB" sz="900" b="0" i="0" dirty="0">
                <a:effectLst/>
              </a:rPr>
              <a:t> Ashish Vaswani, Noam </a:t>
            </a:r>
            <a:r>
              <a:rPr lang="en-GB" sz="900" b="0" i="0" dirty="0" err="1">
                <a:effectLst/>
              </a:rPr>
              <a:t>Shazeer</a:t>
            </a:r>
            <a:r>
              <a:rPr lang="en-GB" sz="900" b="0" i="0" dirty="0">
                <a:effectLst/>
              </a:rPr>
              <a:t>, Niki Parmar, Jakob </a:t>
            </a:r>
            <a:r>
              <a:rPr lang="en-GB" sz="900" b="0" i="0" dirty="0" err="1">
                <a:effectLst/>
              </a:rPr>
              <a:t>Uszkoreit</a:t>
            </a:r>
            <a:r>
              <a:rPr lang="en-GB" sz="900" b="0" i="0" dirty="0">
                <a:effectLst/>
              </a:rPr>
              <a:t>, </a:t>
            </a:r>
            <a:r>
              <a:rPr lang="en-GB" sz="900" b="0" i="0" dirty="0" err="1">
                <a:effectLst/>
              </a:rPr>
              <a:t>Llion</a:t>
            </a:r>
            <a:r>
              <a:rPr lang="en-GB" sz="900" b="0" i="0" dirty="0">
                <a:effectLst/>
              </a:rPr>
              <a:t> Jones, Aidan N. Gomez, </a:t>
            </a:r>
            <a:r>
              <a:rPr lang="en-GB" sz="900" b="0" i="0" dirty="0" err="1">
                <a:effectLst/>
              </a:rPr>
              <a:t>Łukasz</a:t>
            </a:r>
            <a:r>
              <a:rPr lang="en-GB" sz="900" b="0" i="0" dirty="0">
                <a:effectLst/>
              </a:rPr>
              <a:t> Kaiser, and </a:t>
            </a:r>
            <a:r>
              <a:rPr lang="en-GB" sz="900" b="0" i="0" dirty="0" err="1">
                <a:effectLst/>
              </a:rPr>
              <a:t>Illia</a:t>
            </a:r>
            <a:r>
              <a:rPr lang="en-GB" sz="900" b="0" i="0" dirty="0">
                <a:effectLst/>
              </a:rPr>
              <a:t> </a:t>
            </a:r>
            <a:r>
              <a:rPr lang="en-GB" sz="900" b="0" i="0" dirty="0" err="1">
                <a:effectLst/>
              </a:rPr>
              <a:t>Polosukhin</a:t>
            </a:r>
            <a:r>
              <a:rPr lang="en-GB" sz="900" b="0" i="0" dirty="0">
                <a:effectLst/>
              </a:rPr>
              <a:t>. Attention is all you need. Advances in Neural Information Processing Systems 30 (NIPS 2017), pages 1–11, 2017.</a:t>
            </a:r>
            <a:endParaRPr lang="en-GB" sz="900" dirty="0"/>
          </a:p>
        </p:txBody>
      </p:sp>
    </p:spTree>
    <p:extLst>
      <p:ext uri="{BB962C8B-B14F-4D97-AF65-F5344CB8AC3E}">
        <p14:creationId xmlns:p14="http://schemas.microsoft.com/office/powerpoint/2010/main" val="3471316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624E-CF09-9E89-3C00-3E36A4B08C8C}"/>
              </a:ext>
            </a:extLst>
          </p:cNvPr>
          <p:cNvSpPr>
            <a:spLocks noGrp="1"/>
          </p:cNvSpPr>
          <p:nvPr>
            <p:ph type="title"/>
          </p:nvPr>
        </p:nvSpPr>
        <p:spPr>
          <a:xfrm>
            <a:off x="838200" y="167427"/>
            <a:ext cx="10772775" cy="1658198"/>
          </a:xfrm>
        </p:spPr>
        <p:txBody>
          <a:bodyPr/>
          <a:lstStyle/>
          <a:p>
            <a:r>
              <a:rPr lang="en-GB" dirty="0"/>
              <a:t>Dataset Collection</a:t>
            </a:r>
          </a:p>
        </p:txBody>
      </p:sp>
      <p:sp>
        <p:nvSpPr>
          <p:cNvPr id="3" name="Content Placeholder 2">
            <a:extLst>
              <a:ext uri="{FF2B5EF4-FFF2-40B4-BE49-F238E27FC236}">
                <a16:creationId xmlns:a16="http://schemas.microsoft.com/office/drawing/2014/main" id="{6671F954-794C-467F-F8ED-4BD649681A5A}"/>
              </a:ext>
            </a:extLst>
          </p:cNvPr>
          <p:cNvSpPr>
            <a:spLocks noGrp="1"/>
          </p:cNvSpPr>
          <p:nvPr>
            <p:ph idx="1"/>
          </p:nvPr>
        </p:nvSpPr>
        <p:spPr>
          <a:xfrm>
            <a:off x="838200" y="1825625"/>
            <a:ext cx="5257800" cy="4351338"/>
          </a:xfrm>
        </p:spPr>
        <p:txBody>
          <a:bodyPr/>
          <a:lstStyle/>
          <a:p>
            <a:r>
              <a:rPr lang="en-GB" dirty="0"/>
              <a:t>Looked at various publicly available datasets, mainly reading various papers and looking at sites such as hatespeechdata.com</a:t>
            </a:r>
          </a:p>
          <a:p>
            <a:r>
              <a:rPr lang="en-GB" dirty="0"/>
              <a:t>Concluded on two datasets, Thomas Davidson dataset and Sharma Roshan Dataset </a:t>
            </a:r>
          </a:p>
          <a:p>
            <a:endParaRPr lang="en-GB" dirty="0"/>
          </a:p>
          <a:p>
            <a:pPr marL="0" indent="0">
              <a:buNone/>
            </a:pPr>
            <a:endParaRPr lang="en-GB" dirty="0"/>
          </a:p>
        </p:txBody>
      </p:sp>
      <p:pic>
        <p:nvPicPr>
          <p:cNvPr id="5" name="Picture 4">
            <a:extLst>
              <a:ext uri="{FF2B5EF4-FFF2-40B4-BE49-F238E27FC236}">
                <a16:creationId xmlns:a16="http://schemas.microsoft.com/office/drawing/2014/main" id="{6897B8C2-4478-D62D-6F27-8A65F2C7D718}"/>
              </a:ext>
            </a:extLst>
          </p:cNvPr>
          <p:cNvPicPr>
            <a:picLocks noChangeAspect="1"/>
          </p:cNvPicPr>
          <p:nvPr/>
        </p:nvPicPr>
        <p:blipFill rotWithShape="1">
          <a:blip r:embed="rId3"/>
          <a:srcRect l="5244" t="3420" r="1819"/>
          <a:stretch/>
        </p:blipFill>
        <p:spPr>
          <a:xfrm>
            <a:off x="7404735" y="253307"/>
            <a:ext cx="4206240" cy="6351385"/>
          </a:xfrm>
          <a:prstGeom prst="rect">
            <a:avLst/>
          </a:prstGeom>
        </p:spPr>
      </p:pic>
    </p:spTree>
    <p:extLst>
      <p:ext uri="{BB962C8B-B14F-4D97-AF65-F5344CB8AC3E}">
        <p14:creationId xmlns:p14="http://schemas.microsoft.com/office/powerpoint/2010/main" val="3572003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FAE8-8D4E-AF0D-52D3-23EFB3ECE9EF}"/>
              </a:ext>
            </a:extLst>
          </p:cNvPr>
          <p:cNvSpPr>
            <a:spLocks noGrp="1"/>
          </p:cNvSpPr>
          <p:nvPr>
            <p:ph type="title"/>
          </p:nvPr>
        </p:nvSpPr>
        <p:spPr/>
        <p:txBody>
          <a:bodyPr/>
          <a:lstStyle/>
          <a:p>
            <a:r>
              <a:rPr lang="en-GB" dirty="0"/>
              <a:t>Text Analysis</a:t>
            </a:r>
          </a:p>
        </p:txBody>
      </p:sp>
      <p:sp>
        <p:nvSpPr>
          <p:cNvPr id="3" name="Content Placeholder 2">
            <a:extLst>
              <a:ext uri="{FF2B5EF4-FFF2-40B4-BE49-F238E27FC236}">
                <a16:creationId xmlns:a16="http://schemas.microsoft.com/office/drawing/2014/main" id="{C5DECBE0-25BE-271C-8B8C-6207F029100C}"/>
              </a:ext>
            </a:extLst>
          </p:cNvPr>
          <p:cNvSpPr>
            <a:spLocks noGrp="1"/>
          </p:cNvSpPr>
          <p:nvPr>
            <p:ph idx="1"/>
          </p:nvPr>
        </p:nvSpPr>
        <p:spPr>
          <a:xfrm>
            <a:off x="838200" y="1825625"/>
            <a:ext cx="5257800" cy="4351338"/>
          </a:xfrm>
        </p:spPr>
        <p:txBody>
          <a:bodyPr>
            <a:normAutofit/>
          </a:bodyPr>
          <a:lstStyle/>
          <a:p>
            <a:r>
              <a:rPr lang="en-GB" sz="2400" dirty="0"/>
              <a:t>Observed patterns in the data, more specifically each class</a:t>
            </a:r>
          </a:p>
          <a:p>
            <a:r>
              <a:rPr lang="en-GB" sz="2400" dirty="0"/>
              <a:t>Found that certain terms were common in hate speech such as “@USER” tags and URLs. </a:t>
            </a:r>
          </a:p>
          <a:p>
            <a:r>
              <a:rPr lang="en-GB" sz="2400" dirty="0"/>
              <a:t>Also, lots of profanity was found in hate speech terms (as expected)</a:t>
            </a:r>
          </a:p>
        </p:txBody>
      </p:sp>
      <p:pic>
        <p:nvPicPr>
          <p:cNvPr id="5" name="Picture 4" descr="A picture containing bird, aquatic bird&#10;&#10;Description automatically generated">
            <a:extLst>
              <a:ext uri="{FF2B5EF4-FFF2-40B4-BE49-F238E27FC236}">
                <a16:creationId xmlns:a16="http://schemas.microsoft.com/office/drawing/2014/main" id="{315E6D81-C4E9-BF70-A99E-2A18F5F23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806" y="157247"/>
            <a:ext cx="3207230" cy="3066881"/>
          </a:xfrm>
          <a:prstGeom prst="rect">
            <a:avLst/>
          </a:prstGeom>
        </p:spPr>
      </p:pic>
      <p:pic>
        <p:nvPicPr>
          <p:cNvPr id="7" name="Picture 6" descr="Shape, square&#10;&#10;Description automatically generated">
            <a:extLst>
              <a:ext uri="{FF2B5EF4-FFF2-40B4-BE49-F238E27FC236}">
                <a16:creationId xmlns:a16="http://schemas.microsoft.com/office/drawing/2014/main" id="{FE793163-0383-6DF6-115C-EE24CC421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1141" y="3421064"/>
            <a:ext cx="3300895" cy="3071811"/>
          </a:xfrm>
          <a:prstGeom prst="rect">
            <a:avLst/>
          </a:prstGeom>
        </p:spPr>
      </p:pic>
    </p:spTree>
    <p:extLst>
      <p:ext uri="{BB962C8B-B14F-4D97-AF65-F5344CB8AC3E}">
        <p14:creationId xmlns:p14="http://schemas.microsoft.com/office/powerpoint/2010/main" val="1910927806"/>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1285</TotalTime>
  <Words>2890</Words>
  <Application>Microsoft Office PowerPoint</Application>
  <PresentationFormat>Widescreen</PresentationFormat>
  <Paragraphs>177</Paragraphs>
  <Slides>27</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ReithSans</vt:lpstr>
      <vt:lpstr>Metropolitan</vt:lpstr>
      <vt:lpstr>PowerPoint Presentation</vt:lpstr>
      <vt:lpstr>My thesis in one sentence…</vt:lpstr>
      <vt:lpstr>Motivation</vt:lpstr>
      <vt:lpstr>Problems with Hate Speech Detection</vt:lpstr>
      <vt:lpstr>Utilised Models</vt:lpstr>
      <vt:lpstr>K-NNs            NBSVMs</vt:lpstr>
      <vt:lpstr>BiGRUs       Transformers</vt:lpstr>
      <vt:lpstr>Dataset Collection</vt:lpstr>
      <vt:lpstr>Text Analysis</vt:lpstr>
      <vt:lpstr>Preprocessing</vt:lpstr>
      <vt:lpstr>Configurations</vt:lpstr>
      <vt:lpstr>Model Training</vt:lpstr>
      <vt:lpstr>Hate Network Algorithm – PT 1</vt:lpstr>
      <vt:lpstr>Hate Network Algorithm – PT 2</vt:lpstr>
      <vt:lpstr>Testing – K-NNs</vt:lpstr>
      <vt:lpstr>Testing – DL Models</vt:lpstr>
      <vt:lpstr>DL Methods Key Takeaways</vt:lpstr>
      <vt:lpstr>Failed Attempts</vt:lpstr>
      <vt:lpstr>Testing – Thresholding for Hate Network Detection</vt:lpstr>
      <vt:lpstr>Testing – Hate Network Detection</vt:lpstr>
      <vt:lpstr>Testing – Hate Network Detection</vt:lpstr>
      <vt:lpstr>Conclusion and Future Works</vt:lpstr>
      <vt:lpstr>Contributions and Key Takeaways</vt:lpstr>
      <vt:lpstr>Questions?</vt:lpstr>
      <vt:lpstr>NOTES</vt:lpstr>
      <vt:lpstr>Our Model vs State-of-The-Art</vt:lpstr>
      <vt:lpstr>Adaptive Class Weighting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Hate Speech and Hate Network Detection</dc:title>
  <dc:creator>Joshi, Jeetendra</dc:creator>
  <cp:lastModifiedBy>Joshi, Jeetendra</cp:lastModifiedBy>
  <cp:revision>25</cp:revision>
  <dcterms:created xsi:type="dcterms:W3CDTF">2022-06-14T10:34:03Z</dcterms:created>
  <dcterms:modified xsi:type="dcterms:W3CDTF">2022-06-24T15:07:39Z</dcterms:modified>
</cp:coreProperties>
</file>